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6" r:id="rId3"/>
    <p:sldMasterId id="2147483701" r:id="rId4"/>
    <p:sldMasterId id="2147483715" r:id="rId5"/>
  </p:sldMasterIdLst>
  <p:notesMasterIdLst>
    <p:notesMasterId r:id="rId23"/>
  </p:notesMasterIdLst>
  <p:handoutMasterIdLst>
    <p:handoutMasterId r:id="rId24"/>
  </p:handoutMasterIdLst>
  <p:sldIdLst>
    <p:sldId id="341" r:id="rId6"/>
    <p:sldId id="389" r:id="rId7"/>
    <p:sldId id="390" r:id="rId8"/>
    <p:sldId id="393" r:id="rId9"/>
    <p:sldId id="391" r:id="rId10"/>
    <p:sldId id="388" r:id="rId11"/>
    <p:sldId id="394" r:id="rId12"/>
    <p:sldId id="381" r:id="rId13"/>
    <p:sldId id="378" r:id="rId14"/>
    <p:sldId id="392" r:id="rId15"/>
    <p:sldId id="395" r:id="rId16"/>
    <p:sldId id="397" r:id="rId17"/>
    <p:sldId id="396" r:id="rId18"/>
    <p:sldId id="398" r:id="rId19"/>
    <p:sldId id="399" r:id="rId20"/>
    <p:sldId id="400" r:id="rId21"/>
    <p:sldId id="315" r:id="rId22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resa D'Onofrio" initials="TD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937"/>
    <a:srgbClr val="2090A6"/>
    <a:srgbClr val="0A5856"/>
    <a:srgbClr val="14444E"/>
    <a:srgbClr val="FFFFFF"/>
    <a:srgbClr val="898A8C"/>
    <a:srgbClr val="969696"/>
    <a:srgbClr val="4D4D4F"/>
    <a:srgbClr val="626469"/>
    <a:srgbClr val="008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331" autoAdjust="0"/>
  </p:normalViewPr>
  <p:slideViewPr>
    <p:cSldViewPr showGuides="1">
      <p:cViewPr varScale="1">
        <p:scale>
          <a:sx n="115" d="100"/>
          <a:sy n="115" d="100"/>
        </p:scale>
        <p:origin x="51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3" y="4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0E653-E9EA-4B9B-AF8D-515751B98D9E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9AF2B-5451-466B-8BF7-82071F6DF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88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10787-41C2-4CDF-B3D6-A74471CDDA28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5FF9E-BCFB-4360-8E16-17765B5CE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1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F9E-BCFB-4360-8E16-17765B5CEC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8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07" y="0"/>
            <a:ext cx="9214007" cy="5164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9583"/>
            <a:ext cx="1332148" cy="69956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44108" y="2895790"/>
            <a:ext cx="2592288" cy="784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4108" y="3814844"/>
            <a:ext cx="1872208" cy="7011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aseline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Optional Subtitle</a:t>
            </a:r>
          </a:p>
          <a:p>
            <a:r>
              <a:rPr lang="en-US" dirty="0" smtClean="0"/>
              <a:t>Name/Date/Location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4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8443" y="339502"/>
            <a:ext cx="9152443" cy="4803998"/>
            <a:chOff x="-8443" y="339502"/>
            <a:chExt cx="9152443" cy="4803998"/>
          </a:xfrm>
        </p:grpSpPr>
        <p:sp>
          <p:nvSpPr>
            <p:cNvPr id="3" name="Rectangle 2"/>
            <p:cNvSpPr/>
            <p:nvPr userDrawn="1"/>
          </p:nvSpPr>
          <p:spPr>
            <a:xfrm>
              <a:off x="7308304" y="4227934"/>
              <a:ext cx="1835696" cy="91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7402491" y="1344016"/>
              <a:ext cx="806508" cy="30999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5" name="AutoShape 118"/>
            <p:cNvSpPr>
              <a:spLocks noChangeArrowheads="1"/>
            </p:cNvSpPr>
            <p:nvPr userDrawn="1"/>
          </p:nvSpPr>
          <p:spPr bwMode="auto">
            <a:xfrm>
              <a:off x="575556" y="4364470"/>
              <a:ext cx="7771300" cy="475532"/>
            </a:xfrm>
            <a:prstGeom prst="homePlate">
              <a:avLst>
                <a:gd name="adj" fmla="val 30755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6701631" y="1591714"/>
              <a:ext cx="72008" cy="2787345"/>
              <a:chOff x="3287385" y="1389287"/>
              <a:chExt cx="72008" cy="2787345"/>
            </a:xfrm>
          </p:grpSpPr>
          <p:sp>
            <p:nvSpPr>
              <p:cNvPr id="7" name="Line 36"/>
              <p:cNvSpPr>
                <a:spLocks noChangeShapeType="1"/>
              </p:cNvSpPr>
              <p:nvPr/>
            </p:nvSpPr>
            <p:spPr bwMode="auto">
              <a:xfrm>
                <a:off x="3322771" y="1424767"/>
                <a:ext cx="0" cy="2751865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6012160" y="1862677"/>
              <a:ext cx="72008" cy="2509273"/>
              <a:chOff x="3287385" y="1389287"/>
              <a:chExt cx="72008" cy="2509273"/>
            </a:xfrm>
          </p:grpSpPr>
          <p:sp>
            <p:nvSpPr>
              <p:cNvPr id="10" name="Line 36"/>
              <p:cNvSpPr>
                <a:spLocks noChangeShapeType="1"/>
              </p:cNvSpPr>
              <p:nvPr/>
            </p:nvSpPr>
            <p:spPr bwMode="auto">
              <a:xfrm>
                <a:off x="3322770" y="1424768"/>
                <a:ext cx="913" cy="2473792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12" name="Rectangle 11"/>
            <p:cNvSpPr/>
            <p:nvPr userDrawn="1"/>
          </p:nvSpPr>
          <p:spPr>
            <a:xfrm>
              <a:off x="528862" y="4335946"/>
              <a:ext cx="7528404" cy="432048"/>
            </a:xfrm>
            <a:prstGeom prst="rect">
              <a:avLst/>
            </a:prstGeom>
            <a:solidFill>
              <a:srgbClr val="96969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5257251" y="2067694"/>
              <a:ext cx="72008" cy="2269000"/>
              <a:chOff x="3287385" y="1389287"/>
              <a:chExt cx="72008" cy="2269000"/>
            </a:xfrm>
          </p:grpSpPr>
          <p:sp>
            <p:nvSpPr>
              <p:cNvPr id="14" name="Line 36"/>
              <p:cNvSpPr>
                <a:spLocks noChangeShapeType="1"/>
              </p:cNvSpPr>
              <p:nvPr/>
            </p:nvSpPr>
            <p:spPr bwMode="auto">
              <a:xfrm flipH="1">
                <a:off x="3321069" y="1424768"/>
                <a:ext cx="1702" cy="2233519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5397953" y="2181047"/>
              <a:ext cx="575317" cy="121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First GE Lighting Controller Shipped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Wireless Sensors Developed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2509829" y="2798188"/>
              <a:ext cx="72008" cy="1567664"/>
              <a:chOff x="323528" y="2158526"/>
              <a:chExt cx="72008" cy="1567664"/>
            </a:xfrm>
          </p:grpSpPr>
          <p:sp>
            <p:nvSpPr>
              <p:cNvPr id="19" name="Line 36"/>
              <p:cNvSpPr>
                <a:spLocks noChangeShapeType="1"/>
              </p:cNvSpPr>
              <p:nvPr/>
            </p:nvSpPr>
            <p:spPr bwMode="auto">
              <a:xfrm flipH="1">
                <a:off x="359532" y="2216856"/>
                <a:ext cx="0" cy="1509334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23528" y="2158526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1861010" y="2958047"/>
              <a:ext cx="72008" cy="1407805"/>
              <a:chOff x="323528" y="2158526"/>
              <a:chExt cx="72008" cy="1407805"/>
            </a:xfrm>
          </p:grpSpPr>
          <p:sp>
            <p:nvSpPr>
              <p:cNvPr id="22" name="Line 36"/>
              <p:cNvSpPr>
                <a:spLocks noChangeShapeType="1"/>
              </p:cNvSpPr>
              <p:nvPr/>
            </p:nvSpPr>
            <p:spPr bwMode="auto">
              <a:xfrm flipH="1">
                <a:off x="359532" y="2216856"/>
                <a:ext cx="0" cy="1349475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23528" y="2158526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1176934" y="3138067"/>
              <a:ext cx="72008" cy="1305891"/>
              <a:chOff x="323528" y="2158526"/>
              <a:chExt cx="72008" cy="1305891"/>
            </a:xfrm>
          </p:grpSpPr>
          <p:sp>
            <p:nvSpPr>
              <p:cNvPr id="25" name="Line 36"/>
              <p:cNvSpPr>
                <a:spLocks noChangeShapeType="1"/>
              </p:cNvSpPr>
              <p:nvPr/>
            </p:nvSpPr>
            <p:spPr bwMode="auto">
              <a:xfrm flipH="1">
                <a:off x="359532" y="2216857"/>
                <a:ext cx="0" cy="1247560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23528" y="2158526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>
              <a:off x="3810989" y="2499742"/>
              <a:ext cx="72008" cy="2160240"/>
              <a:chOff x="3287385" y="1389287"/>
              <a:chExt cx="72008" cy="2160240"/>
            </a:xfrm>
          </p:grpSpPr>
          <p:sp>
            <p:nvSpPr>
              <p:cNvPr id="28" name="Line 36"/>
              <p:cNvSpPr>
                <a:spLocks noChangeShapeType="1"/>
              </p:cNvSpPr>
              <p:nvPr/>
            </p:nvSpPr>
            <p:spPr bwMode="auto">
              <a:xfrm>
                <a:off x="3322770" y="1424769"/>
                <a:ext cx="1239" cy="2124758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30" name="Rectangle 5"/>
            <p:cNvSpPr>
              <a:spLocks noChangeArrowheads="1"/>
            </p:cNvSpPr>
            <p:nvPr userDrawn="1"/>
          </p:nvSpPr>
          <p:spPr bwMode="auto">
            <a:xfrm>
              <a:off x="634609" y="3469395"/>
              <a:ext cx="468996" cy="664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1</a:t>
              </a:r>
              <a:r>
                <a:rPr lang="en-US" sz="800" baseline="300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st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fully distributed DDC system available in Canada</a:t>
              </a:r>
            </a:p>
          </p:txBody>
        </p:sp>
        <p:grpSp>
          <p:nvGrpSpPr>
            <p:cNvPr id="31" name="Group 30"/>
            <p:cNvGrpSpPr/>
            <p:nvPr userDrawn="1"/>
          </p:nvGrpSpPr>
          <p:grpSpPr>
            <a:xfrm>
              <a:off x="503548" y="3369935"/>
              <a:ext cx="72008" cy="1146031"/>
              <a:chOff x="323528" y="2158526"/>
              <a:chExt cx="72008" cy="1146031"/>
            </a:xfrm>
          </p:grpSpPr>
          <p:sp>
            <p:nvSpPr>
              <p:cNvPr id="32" name="Line 36"/>
              <p:cNvSpPr>
                <a:spLocks noChangeShapeType="1"/>
              </p:cNvSpPr>
              <p:nvPr/>
            </p:nvSpPr>
            <p:spPr bwMode="auto">
              <a:xfrm flipH="1">
                <a:off x="359532" y="2216857"/>
                <a:ext cx="0" cy="1087700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3528" y="2158526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34" name="Rectangle 5"/>
            <p:cNvSpPr>
              <a:spLocks noChangeArrowheads="1"/>
            </p:cNvSpPr>
            <p:nvPr userDrawn="1"/>
          </p:nvSpPr>
          <p:spPr bwMode="auto">
            <a:xfrm>
              <a:off x="1285693" y="3280680"/>
              <a:ext cx="57531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1</a:t>
              </a:r>
              <a:r>
                <a:rPr lang="en-US" sz="800" baseline="300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st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DDC LAN to reach 1 million bps</a:t>
              </a:r>
            </a:p>
          </p:txBody>
        </p:sp>
        <p:sp>
          <p:nvSpPr>
            <p:cNvPr id="35" name="Rectangle 5"/>
            <p:cNvSpPr>
              <a:spLocks noChangeArrowheads="1"/>
            </p:cNvSpPr>
            <p:nvPr userDrawn="1"/>
          </p:nvSpPr>
          <p:spPr bwMode="auto">
            <a:xfrm>
              <a:off x="1969769" y="3175455"/>
              <a:ext cx="575317" cy="33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Intellisys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system launched</a:t>
              </a:r>
            </a:p>
          </p:txBody>
        </p:sp>
        <p:sp>
          <p:nvSpPr>
            <p:cNvPr id="36" name="Rectangle 5"/>
            <p:cNvSpPr>
              <a:spLocks noChangeArrowheads="1"/>
            </p:cNvSpPr>
            <p:nvPr userDrawn="1"/>
          </p:nvSpPr>
          <p:spPr bwMode="auto">
            <a:xfrm>
              <a:off x="2617841" y="3028652"/>
              <a:ext cx="57531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First Ethernet Controller introduced</a:t>
              </a:r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3157154" y="2643758"/>
              <a:ext cx="72008" cy="1692188"/>
              <a:chOff x="323528" y="2034002"/>
              <a:chExt cx="72008" cy="1692188"/>
            </a:xfrm>
          </p:grpSpPr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 flipH="1">
                <a:off x="359532" y="2106010"/>
                <a:ext cx="0" cy="1620180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3528" y="2034002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40" name="Rectangle 5"/>
            <p:cNvSpPr>
              <a:spLocks noChangeArrowheads="1"/>
            </p:cNvSpPr>
            <p:nvPr userDrawn="1"/>
          </p:nvSpPr>
          <p:spPr bwMode="auto">
            <a:xfrm>
              <a:off x="3265166" y="2848632"/>
              <a:ext cx="57531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Native </a:t>
              </a: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BACnet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HVAC Controllers</a:t>
              </a: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8443" y="339502"/>
              <a:ext cx="2960263" cy="436494"/>
              <a:chOff x="-8443" y="339502"/>
              <a:chExt cx="2960263" cy="43649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-8443" y="375506"/>
                <a:ext cx="2960263" cy="400490"/>
                <a:chOff x="-8443" y="123478"/>
                <a:chExt cx="2960263" cy="400490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0" y="159482"/>
                  <a:ext cx="2951820" cy="364486"/>
                </a:xfrm>
                <a:prstGeom prst="rect">
                  <a:avLst/>
                </a:prstGeom>
                <a:solidFill>
                  <a:srgbClr val="96969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-8443" y="123478"/>
                  <a:ext cx="2915816" cy="360040"/>
                </a:xfrm>
                <a:prstGeom prst="rect">
                  <a:avLst/>
                </a:prstGeom>
                <a:solidFill>
                  <a:srgbClr val="E3193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287524" y="339502"/>
                <a:ext cx="14109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+mn-lt"/>
                  </a:rPr>
                  <a:t>Milestones</a:t>
                </a:r>
                <a:endParaRPr lang="en-US" sz="1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46" name="Rectangle 5"/>
            <p:cNvSpPr>
              <a:spLocks noChangeArrowheads="1"/>
            </p:cNvSpPr>
            <p:nvPr userDrawn="1"/>
          </p:nvSpPr>
          <p:spPr bwMode="auto">
            <a:xfrm>
              <a:off x="3908061" y="2694869"/>
              <a:ext cx="575317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First </a:t>
              </a: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BACnet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HVAC Thermostat</a:t>
              </a:r>
            </a:p>
          </p:txBody>
        </p:sp>
        <p:grpSp>
          <p:nvGrpSpPr>
            <p:cNvPr id="47" name="Group 46"/>
            <p:cNvGrpSpPr/>
            <p:nvPr userDrawn="1"/>
          </p:nvGrpSpPr>
          <p:grpSpPr>
            <a:xfrm>
              <a:off x="4491623" y="2239615"/>
              <a:ext cx="72008" cy="2160240"/>
              <a:chOff x="3287385" y="1389287"/>
              <a:chExt cx="72008" cy="2160240"/>
            </a:xfrm>
          </p:grpSpPr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>
                <a:off x="3322770" y="1424769"/>
                <a:ext cx="1239" cy="2124758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50" name="Rectangle 5"/>
            <p:cNvSpPr>
              <a:spLocks noChangeArrowheads="1"/>
            </p:cNvSpPr>
            <p:nvPr userDrawn="1"/>
          </p:nvSpPr>
          <p:spPr bwMode="auto">
            <a:xfrm>
              <a:off x="4632325" y="2391730"/>
              <a:ext cx="575317" cy="1218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Native </a:t>
              </a:r>
              <a:r>
                <a:rPr lang="en-US" sz="800" dirty="0" err="1">
                  <a:solidFill>
                    <a:srgbClr val="4D4D4F"/>
                  </a:solidFill>
                  <a:latin typeface="+mn-lt"/>
                  <a:cs typeface="Arial" pitchFamily="34" charset="0"/>
                </a:rPr>
                <a:t>BACnet</a:t>
              </a:r>
              <a:r>
                <a:rPr lang="en-US" sz="800" dirty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Lighting and Access Controllers</a:t>
              </a: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ORCAview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OWS released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51" name="Rectangle 5"/>
            <p:cNvSpPr>
              <a:spLocks noChangeArrowheads="1"/>
            </p:cNvSpPr>
            <p:nvPr userDrawn="1"/>
          </p:nvSpPr>
          <p:spPr bwMode="auto">
            <a:xfrm>
              <a:off x="6152694" y="1981226"/>
              <a:ext cx="48596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enteli</a:t>
              </a: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SYSTEM Launched</a:t>
              </a: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  <a:p>
              <a:pPr eaLnBrk="0" hangingPunct="0">
                <a:lnSpc>
                  <a:spcPct val="90000"/>
                </a:lnSpc>
                <a:defRPr/>
              </a:pPr>
              <a:endParaRPr lang="en-US" sz="800" dirty="0" smtClean="0">
                <a:solidFill>
                  <a:srgbClr val="4D4D4F"/>
                </a:solidFill>
                <a:latin typeface="+mn-lt"/>
                <a:cs typeface="Arial" pitchFamily="34" charset="0"/>
              </a:endParaRPr>
            </a:p>
          </p:txBody>
        </p:sp>
        <p:grpSp>
          <p:nvGrpSpPr>
            <p:cNvPr id="52" name="Group 51"/>
            <p:cNvGrpSpPr/>
            <p:nvPr userDrawn="1"/>
          </p:nvGrpSpPr>
          <p:grpSpPr>
            <a:xfrm>
              <a:off x="7363659" y="1317113"/>
              <a:ext cx="72008" cy="3047357"/>
              <a:chOff x="3287385" y="1389287"/>
              <a:chExt cx="72008" cy="3047357"/>
            </a:xfrm>
          </p:grpSpPr>
          <p:sp>
            <p:nvSpPr>
              <p:cNvPr id="53" name="Line 36"/>
              <p:cNvSpPr>
                <a:spLocks noChangeShapeType="1"/>
              </p:cNvSpPr>
              <p:nvPr/>
            </p:nvSpPr>
            <p:spPr bwMode="auto">
              <a:xfrm>
                <a:off x="3322771" y="1424768"/>
                <a:ext cx="0" cy="3011876"/>
              </a:xfrm>
              <a:prstGeom prst="line">
                <a:avLst/>
              </a:prstGeom>
              <a:noFill/>
              <a:ln w="12700">
                <a:solidFill>
                  <a:srgbClr val="4D4D4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+mn-lt"/>
                  <a:cs typeface="Arial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87385" y="1389287"/>
                <a:ext cx="72008" cy="72008"/>
              </a:xfrm>
              <a:prstGeom prst="ellipse">
                <a:avLst/>
              </a:prstGeom>
              <a:solidFill>
                <a:srgbClr val="4D4D4F"/>
              </a:solidFill>
              <a:ln w="9525">
                <a:solidFill>
                  <a:srgbClr val="4D4D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+mn-lt"/>
                </a:endParaRPr>
              </a:p>
            </p:txBody>
          </p:sp>
        </p:grp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6834688" y="1737354"/>
              <a:ext cx="485961" cy="443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First Power over Ethernet</a:t>
              </a:r>
            </a:p>
          </p:txBody>
        </p:sp>
        <p:sp>
          <p:nvSpPr>
            <p:cNvPr id="56" name="Rectangle 5"/>
            <p:cNvSpPr>
              <a:spLocks noChangeArrowheads="1"/>
            </p:cNvSpPr>
            <p:nvPr userDrawn="1"/>
          </p:nvSpPr>
          <p:spPr bwMode="auto">
            <a:xfrm>
              <a:off x="7507645" y="1491630"/>
              <a:ext cx="58205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800" dirty="0" err="1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CopperTree</a:t>
              </a:r>
              <a:r>
                <a:rPr lang="en-US" sz="800" dirty="0" smtClean="0">
                  <a:solidFill>
                    <a:srgbClr val="4D4D4F"/>
                  </a:solidFill>
                  <a:latin typeface="+mn-lt"/>
                  <a:cs typeface="Arial" pitchFamily="34" charset="0"/>
                </a:rPr>
                <a:t> Analytics &amp; Cloud Engineering Launched</a:t>
              </a:r>
            </a:p>
          </p:txBody>
        </p:sp>
        <p:sp>
          <p:nvSpPr>
            <p:cNvPr id="57" name="AutoShape 118"/>
            <p:cNvSpPr>
              <a:spLocks noChangeArrowheads="1"/>
            </p:cNvSpPr>
            <p:nvPr userDrawn="1"/>
          </p:nvSpPr>
          <p:spPr bwMode="auto">
            <a:xfrm>
              <a:off x="7395600" y="4335946"/>
              <a:ext cx="843244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 2012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58" name="AutoShape 118"/>
            <p:cNvSpPr>
              <a:spLocks noChangeArrowheads="1"/>
            </p:cNvSpPr>
            <p:nvPr userDrawn="1"/>
          </p:nvSpPr>
          <p:spPr bwMode="auto">
            <a:xfrm>
              <a:off x="6736081" y="4335946"/>
              <a:ext cx="804280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 2012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59" name="AutoShape 118"/>
            <p:cNvSpPr>
              <a:spLocks noChangeArrowheads="1"/>
            </p:cNvSpPr>
            <p:nvPr userDrawn="1"/>
          </p:nvSpPr>
          <p:spPr bwMode="auto">
            <a:xfrm>
              <a:off x="6061287" y="4335946"/>
              <a:ext cx="804280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 2010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0" name="AutoShape 118"/>
            <p:cNvSpPr>
              <a:spLocks noChangeArrowheads="1"/>
            </p:cNvSpPr>
            <p:nvPr userDrawn="1"/>
          </p:nvSpPr>
          <p:spPr bwMode="auto">
            <a:xfrm>
              <a:off x="5290934" y="4335946"/>
              <a:ext cx="900100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2004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1" name="AutoShape 118"/>
            <p:cNvSpPr>
              <a:spLocks noChangeArrowheads="1"/>
            </p:cNvSpPr>
            <p:nvPr userDrawn="1"/>
          </p:nvSpPr>
          <p:spPr bwMode="auto">
            <a:xfrm>
              <a:off x="4525306" y="4335946"/>
              <a:ext cx="900100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2000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2" name="AutoShape 118"/>
            <p:cNvSpPr>
              <a:spLocks noChangeArrowheads="1"/>
            </p:cNvSpPr>
            <p:nvPr userDrawn="1"/>
          </p:nvSpPr>
          <p:spPr bwMode="auto">
            <a:xfrm>
              <a:off x="3841230" y="4335946"/>
              <a:ext cx="828092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1999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3" name="AutoShape 118"/>
            <p:cNvSpPr>
              <a:spLocks noChangeArrowheads="1"/>
            </p:cNvSpPr>
            <p:nvPr userDrawn="1"/>
          </p:nvSpPr>
          <p:spPr bwMode="auto">
            <a:xfrm>
              <a:off x="3211907" y="4335946"/>
              <a:ext cx="773339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1997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4" name="AutoShape 118"/>
            <p:cNvSpPr>
              <a:spLocks noChangeArrowheads="1"/>
            </p:cNvSpPr>
            <p:nvPr userDrawn="1"/>
          </p:nvSpPr>
          <p:spPr bwMode="auto">
            <a:xfrm>
              <a:off x="2541026" y="4335946"/>
              <a:ext cx="796148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 1992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5" name="AutoShape 118"/>
            <p:cNvSpPr>
              <a:spLocks noChangeArrowheads="1"/>
            </p:cNvSpPr>
            <p:nvPr userDrawn="1"/>
          </p:nvSpPr>
          <p:spPr bwMode="auto">
            <a:xfrm>
              <a:off x="1861009" y="4335946"/>
              <a:ext cx="822455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 1989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6" name="AutoShape 118"/>
            <p:cNvSpPr>
              <a:spLocks noChangeArrowheads="1"/>
            </p:cNvSpPr>
            <p:nvPr userDrawn="1"/>
          </p:nvSpPr>
          <p:spPr bwMode="auto">
            <a:xfrm>
              <a:off x="1173958" y="4335946"/>
              <a:ext cx="830112" cy="432048"/>
            </a:xfrm>
            <a:prstGeom prst="homePlate">
              <a:avLst>
                <a:gd name="adj" fmla="val 30755"/>
              </a:avLst>
            </a:prstGeom>
            <a:solidFill>
              <a:srgbClr val="969696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   1987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7" name="AutoShape 118"/>
            <p:cNvSpPr>
              <a:spLocks noChangeArrowheads="1"/>
            </p:cNvSpPr>
            <p:nvPr userDrawn="1"/>
          </p:nvSpPr>
          <p:spPr bwMode="auto">
            <a:xfrm>
              <a:off x="526634" y="4335946"/>
              <a:ext cx="822734" cy="432048"/>
            </a:xfrm>
            <a:prstGeom prst="homePlate">
              <a:avLst>
                <a:gd name="adj" fmla="val 30755"/>
              </a:avLst>
            </a:prstGeom>
            <a:solidFill>
              <a:srgbClr val="E31937"/>
            </a:solidFill>
            <a:ln w="9525" algn="ctr">
              <a:solidFill>
                <a:srgbClr val="4D4D4F"/>
              </a:solidFill>
              <a:miter lim="800000"/>
              <a:headEnd/>
              <a:tailEnd/>
            </a:ln>
            <a:effectLst/>
          </p:spPr>
          <p:txBody>
            <a:bodyPr lIns="108000" tIns="108000" rIns="108000" bIns="108000" anchor="ctr"/>
            <a:lstStyle/>
            <a:p>
              <a:pPr algn="ctr"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1982</a:t>
              </a:r>
              <a:endParaRPr lang="en-US" sz="1100" kern="0" dirty="0">
                <a:solidFill>
                  <a:srgbClr val="FFFFFF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68" name="Content Placeholder 1"/>
            <p:cNvSpPr txBox="1">
              <a:spLocks/>
            </p:cNvSpPr>
            <p:nvPr userDrawn="1"/>
          </p:nvSpPr>
          <p:spPr>
            <a:xfrm>
              <a:off x="1653863" y="1266347"/>
              <a:ext cx="2756357" cy="857296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>
                  <a:solidFill>
                    <a:srgbClr val="4D4D4F"/>
                  </a:solidFill>
                  <a:latin typeface="+mn-lt"/>
                </a:rPr>
                <a:t>Innovators. Risk Takers. </a:t>
              </a:r>
              <a:r>
                <a:rPr lang="en-US" sz="1000" b="1" dirty="0" err="1" smtClean="0">
                  <a:solidFill>
                    <a:srgbClr val="4D4D4F"/>
                  </a:solidFill>
                  <a:latin typeface="+mn-lt"/>
                </a:rPr>
                <a:t>BACnet</a:t>
              </a:r>
              <a:r>
                <a:rPr lang="en-US" sz="1000" b="1" dirty="0" smtClean="0">
                  <a:solidFill>
                    <a:srgbClr val="4D4D4F"/>
                  </a:solidFill>
                  <a:latin typeface="+mn-lt"/>
                </a:rPr>
                <a:t> leader.</a:t>
              </a:r>
              <a:endParaRPr lang="en-US" sz="1000" b="1" dirty="0">
                <a:solidFill>
                  <a:srgbClr val="4D4D4F"/>
                </a:solidFill>
                <a:latin typeface="+mn-lt"/>
              </a:endParaRPr>
            </a:p>
            <a:p>
              <a:r>
                <a:rPr lang="en-US" sz="1000" b="1" dirty="0">
                  <a:solidFill>
                    <a:srgbClr val="4D4D4F"/>
                  </a:solidFill>
                  <a:latin typeface="+mn-lt"/>
                </a:rPr>
                <a:t>Best system because of our business success, the </a:t>
              </a:r>
              <a:r>
                <a:rPr lang="en-US" sz="1000" b="1" dirty="0" smtClean="0">
                  <a:solidFill>
                    <a:srgbClr val="4D4D4F"/>
                  </a:solidFill>
                  <a:latin typeface="+mn-lt"/>
                </a:rPr>
                <a:t>Partnership.</a:t>
              </a:r>
              <a:endParaRPr lang="en-US" sz="1000" b="1" dirty="0">
                <a:solidFill>
                  <a:srgbClr val="4D4D4F"/>
                </a:solidFill>
                <a:latin typeface="+mn-lt"/>
              </a:endParaRPr>
            </a:p>
          </p:txBody>
        </p:sp>
      </p:grp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2" y="1280711"/>
            <a:ext cx="945105" cy="5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977" y="-595357"/>
            <a:ext cx="9147955" cy="6334214"/>
            <a:chOff x="1" y="-128550"/>
            <a:chExt cx="9147955" cy="6334214"/>
          </a:xfrm>
        </p:grpSpPr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128550"/>
              <a:ext cx="9147955" cy="633421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 userDrawn="1"/>
          </p:nvSpPr>
          <p:spPr>
            <a:xfrm>
              <a:off x="1" y="-128550"/>
              <a:ext cx="9147954" cy="6334214"/>
            </a:xfrm>
            <a:prstGeom prst="rect">
              <a:avLst/>
            </a:prstGeom>
            <a:solidFill>
              <a:srgbClr val="2D374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3348"/>
              <a:endParaRPr 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41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21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40" tIns="45720" rIns="91440" bIns="4572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66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 lIns="91440" tIns="45720" rIns="91440" bIns="4572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 lIns="91440" tIns="45720" rIns="91440" bIns="4572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w/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39" y="4066306"/>
            <a:ext cx="2698750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caption to the chart goes here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14065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8059" y="4066306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258058" y="1202028"/>
            <a:ext cx="5574419" cy="230009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6192838" y="1201738"/>
            <a:ext cx="2698750" cy="2287696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3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31"/>
          </p:nvPr>
        </p:nvSpPr>
        <p:spPr>
          <a:xfrm>
            <a:off x="258055" y="1203325"/>
            <a:ext cx="8679570" cy="3176589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/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/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4" y="4066306"/>
            <a:ext cx="558006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3" y="1203330"/>
            <a:ext cx="5580062" cy="271703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/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/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4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>
            <a:spLocks noGrp="1"/>
          </p:cNvSpPr>
          <p:nvPr>
            <p:ph sz="quarter" idx="34"/>
          </p:nvPr>
        </p:nvSpPr>
        <p:spPr>
          <a:xfrm>
            <a:off x="247394" y="3037460"/>
            <a:ext cx="5574419" cy="147147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2418" y="2674811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58061" y="4569747"/>
            <a:ext cx="5574419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248014" y="1213551"/>
            <a:ext cx="5574419" cy="1370903"/>
          </a:xfrm>
        </p:spPr>
        <p:txBody>
          <a:bodyPr>
            <a:noAutofit/>
          </a:bodyPr>
          <a:lstStyle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8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quarter" idx="24"/>
          </p:nvPr>
        </p:nvSpPr>
        <p:spPr>
          <a:xfrm>
            <a:off x="4764969" y="1203329"/>
            <a:ext cx="4172656" cy="27110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6" y="4066306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4066306"/>
            <a:ext cx="4178298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2"/>
          </p:nvPr>
        </p:nvSpPr>
        <p:spPr>
          <a:xfrm>
            <a:off x="247547" y="1209300"/>
            <a:ext cx="4172656" cy="27110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2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62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663538"/>
            <a:ext cx="1332148" cy="69956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44108" y="2895790"/>
            <a:ext cx="2592288" cy="784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2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4108" y="3814844"/>
            <a:ext cx="1872208" cy="7011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aseline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Optional Subtitle</a:t>
            </a:r>
          </a:p>
          <a:p>
            <a:r>
              <a:rPr lang="en-US" dirty="0" smtClean="0"/>
              <a:t>Name/Date/Location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7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22"/>
          </p:nvPr>
        </p:nvSpPr>
        <p:spPr>
          <a:xfrm>
            <a:off x="4764969" y="1203330"/>
            <a:ext cx="4172656" cy="273805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6" y="4066306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2418" y="4066306"/>
            <a:ext cx="4178299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49718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241907" y="1203331"/>
            <a:ext cx="4178299" cy="273805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8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48534" y="2698487"/>
            <a:ext cx="8633531" cy="123111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91076" y="4413147"/>
            <a:ext cx="4100514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3297" y="4413147"/>
            <a:ext cx="4094871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246637" y="1198261"/>
            <a:ext cx="8644953" cy="138619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5"/>
          </p:nvPr>
        </p:nvSpPr>
        <p:spPr>
          <a:xfrm>
            <a:off x="248534" y="2907433"/>
            <a:ext cx="4094871" cy="14724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6"/>
          </p:nvPr>
        </p:nvSpPr>
        <p:spPr>
          <a:xfrm>
            <a:off x="4791076" y="2907433"/>
            <a:ext cx="4100514" cy="147248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6" y="4066306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3" y="4066306"/>
            <a:ext cx="2744787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5" y="4066306"/>
            <a:ext cx="2717870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32"/>
          </p:nvPr>
        </p:nvSpPr>
        <p:spPr>
          <a:xfrm>
            <a:off x="252415" y="1192757"/>
            <a:ext cx="2698748" cy="266672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3"/>
          </p:nvPr>
        </p:nvSpPr>
        <p:spPr>
          <a:xfrm>
            <a:off x="3232555" y="1192753"/>
            <a:ext cx="2717870" cy="266956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4"/>
          </p:nvPr>
        </p:nvSpPr>
        <p:spPr>
          <a:xfrm>
            <a:off x="6192843" y="1192753"/>
            <a:ext cx="2744787" cy="266956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5"/>
          </p:nvPr>
        </p:nvSpPr>
        <p:spPr>
          <a:xfrm>
            <a:off x="252413" y="230187"/>
            <a:ext cx="86852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252413" y="683366"/>
            <a:ext cx="86852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6" y="4066306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3" y="4066306"/>
            <a:ext cx="2744787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5" y="4066306"/>
            <a:ext cx="2717870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32"/>
          </p:nvPr>
        </p:nvSpPr>
        <p:spPr>
          <a:xfrm>
            <a:off x="252415" y="1192757"/>
            <a:ext cx="2698748" cy="266672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3"/>
          </p:nvPr>
        </p:nvSpPr>
        <p:spPr>
          <a:xfrm>
            <a:off x="3232555" y="1192753"/>
            <a:ext cx="2717870" cy="266956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4"/>
          </p:nvPr>
        </p:nvSpPr>
        <p:spPr>
          <a:xfrm>
            <a:off x="6192843" y="1192753"/>
            <a:ext cx="2744787" cy="266956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35"/>
          </p:nvPr>
        </p:nvSpPr>
        <p:spPr>
          <a:xfrm>
            <a:off x="252413" y="230187"/>
            <a:ext cx="86852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252413" y="683366"/>
            <a:ext cx="86852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85663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076301" y="1203325"/>
            <a:ext cx="0" cy="2986088"/>
          </a:xfrm>
          <a:prstGeom prst="line">
            <a:avLst/>
          </a:prstGeom>
          <a:ln w="3175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53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252417" y="1203327"/>
            <a:ext cx="8639175" cy="1381124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3"/>
          </p:nvPr>
        </p:nvSpPr>
        <p:spPr>
          <a:xfrm>
            <a:off x="252417" y="2872039"/>
            <a:ext cx="2683481" cy="14465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4"/>
          </p:nvPr>
        </p:nvSpPr>
        <p:spPr>
          <a:xfrm>
            <a:off x="3232558" y="2872039"/>
            <a:ext cx="2678893" cy="14465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35"/>
          </p:nvPr>
        </p:nvSpPr>
        <p:spPr>
          <a:xfrm>
            <a:off x="6192842" y="2872039"/>
            <a:ext cx="2678893" cy="144655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58060" y="2630757"/>
            <a:ext cx="8633531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8" y="4376267"/>
            <a:ext cx="2683481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92842" y="4376267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232558" y="4376267"/>
            <a:ext cx="2678893" cy="12311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15874" indent="0">
              <a:buNone/>
              <a:defRPr sz="800" baseline="0">
                <a:solidFill>
                  <a:srgbClr val="8E8F93"/>
                </a:solidFill>
              </a:defRPr>
            </a:lvl1pPr>
          </a:lstStyle>
          <a:p>
            <a:pPr lvl="0"/>
            <a:r>
              <a:rPr lang="en-US" dirty="0"/>
              <a:t>Optional description / context goes here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6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7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8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"/>
            <a:ext cx="9144000" cy="1276141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2"/>
          </p:nvPr>
        </p:nvSpPr>
        <p:spPr>
          <a:xfrm>
            <a:off x="252417" y="1735873"/>
            <a:ext cx="8639175" cy="264404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1105324"/>
            <a:ext cx="9144000" cy="371789"/>
          </a:xfrm>
          <a:prstGeom prst="rect">
            <a:avLst/>
          </a:prstGeom>
          <a:solidFill>
            <a:srgbClr val="969696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33"/>
          </p:nvPr>
        </p:nvSpPr>
        <p:spPr>
          <a:xfrm>
            <a:off x="252413" y="230187"/>
            <a:ext cx="8647112" cy="369332"/>
          </a:xfrm>
        </p:spPr>
        <p:txBody>
          <a:bodyPr>
            <a:noAutofit/>
          </a:bodyPr>
          <a:lstStyle>
            <a:lvl1pPr>
              <a:buFontTx/>
              <a:buNone/>
              <a:defRPr sz="2400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252413" y="683366"/>
            <a:ext cx="8647112" cy="253916"/>
          </a:xfrm>
        </p:spPr>
        <p:txBody>
          <a:bodyPr>
            <a:noAutofit/>
          </a:bodyPr>
          <a:lstStyle>
            <a:lvl1pPr marL="358762" indent="-342888">
              <a:buFontTx/>
              <a:buNone/>
              <a:defRPr sz="1600">
                <a:solidFill>
                  <a:schemeClr val="bg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>
            <a:picLocks noChangeAspect="1"/>
          </p:cNvPicPr>
          <p:nvPr userDrawn="1"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-1728700" y="1079696"/>
            <a:ext cx="6192687" cy="3148238"/>
          </a:xfrm>
          <a:prstGeom prst="rect">
            <a:avLst/>
          </a:prstGeom>
        </p:spPr>
      </p:pic>
      <p:sp>
        <p:nvSpPr>
          <p:cNvPr id="49" name="Rechteck 7"/>
          <p:cNvSpPr/>
          <p:nvPr userDrawn="1"/>
        </p:nvSpPr>
        <p:spPr>
          <a:xfrm>
            <a:off x="5032059" y="274283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0" name="Rechteck 8"/>
          <p:cNvSpPr/>
          <p:nvPr userDrawn="1"/>
        </p:nvSpPr>
        <p:spPr>
          <a:xfrm>
            <a:off x="5616268" y="274288"/>
            <a:ext cx="32004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1" name="Rechteck 10"/>
          <p:cNvSpPr/>
          <p:nvPr userDrawn="1"/>
        </p:nvSpPr>
        <p:spPr>
          <a:xfrm>
            <a:off x="5028791" y="78584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2" name="Rechteck 11"/>
          <p:cNvSpPr/>
          <p:nvPr userDrawn="1"/>
        </p:nvSpPr>
        <p:spPr>
          <a:xfrm>
            <a:off x="5624172" y="78683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3" name="Rechteck 10"/>
          <p:cNvSpPr/>
          <p:nvPr userDrawn="1"/>
        </p:nvSpPr>
        <p:spPr>
          <a:xfrm>
            <a:off x="5028791" y="130019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4" name="Rechteck 11"/>
          <p:cNvSpPr/>
          <p:nvPr userDrawn="1"/>
        </p:nvSpPr>
        <p:spPr>
          <a:xfrm>
            <a:off x="5624172" y="130118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5" name="Rechteck 10"/>
          <p:cNvSpPr/>
          <p:nvPr userDrawn="1"/>
        </p:nvSpPr>
        <p:spPr>
          <a:xfrm>
            <a:off x="5028791" y="181454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6" name="Rechteck 11"/>
          <p:cNvSpPr/>
          <p:nvPr userDrawn="1"/>
        </p:nvSpPr>
        <p:spPr>
          <a:xfrm>
            <a:off x="5624172" y="181553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7" name="Rechteck 10"/>
          <p:cNvSpPr/>
          <p:nvPr userDrawn="1"/>
        </p:nvSpPr>
        <p:spPr>
          <a:xfrm>
            <a:off x="5028791" y="232889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58" name="Rechteck 11"/>
          <p:cNvSpPr/>
          <p:nvPr userDrawn="1"/>
        </p:nvSpPr>
        <p:spPr>
          <a:xfrm>
            <a:off x="5624172" y="232988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9" name="Rechteck 10"/>
          <p:cNvSpPr/>
          <p:nvPr userDrawn="1"/>
        </p:nvSpPr>
        <p:spPr>
          <a:xfrm>
            <a:off x="5028791" y="286229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0" name="Rechteck 11"/>
          <p:cNvSpPr/>
          <p:nvPr userDrawn="1"/>
        </p:nvSpPr>
        <p:spPr>
          <a:xfrm>
            <a:off x="5624172" y="286328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1" name="Rechteck 10"/>
          <p:cNvSpPr/>
          <p:nvPr userDrawn="1"/>
        </p:nvSpPr>
        <p:spPr>
          <a:xfrm>
            <a:off x="5028791" y="3395695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2" name="Rechteck 11"/>
          <p:cNvSpPr/>
          <p:nvPr userDrawn="1"/>
        </p:nvSpPr>
        <p:spPr>
          <a:xfrm>
            <a:off x="5624172" y="3396686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3" name="Rechteck 10"/>
          <p:cNvSpPr/>
          <p:nvPr userDrawn="1"/>
        </p:nvSpPr>
        <p:spPr>
          <a:xfrm>
            <a:off x="5028791" y="3919570"/>
            <a:ext cx="457200" cy="457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>
            <a:normAutofit/>
          </a:bodyPr>
          <a:lstStyle/>
          <a:p>
            <a:pPr marL="0" marR="0" lvl="0" indent="0" algn="ctr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4" name="Rechteck 11"/>
          <p:cNvSpPr/>
          <p:nvPr userDrawn="1"/>
        </p:nvSpPr>
        <p:spPr>
          <a:xfrm>
            <a:off x="5624172" y="3920561"/>
            <a:ext cx="3200400" cy="457200"/>
          </a:xfrm>
          <a:prstGeom prst="rect">
            <a:avLst/>
          </a:prstGeom>
          <a:solidFill>
            <a:srgbClr val="F7F7F7"/>
          </a:solidFill>
          <a:ln w="25400" cap="flat" cmpd="sng" algn="ctr">
            <a:noFill/>
            <a:prstDash val="solid"/>
          </a:ln>
          <a:effectLst/>
        </p:spPr>
        <p:txBody>
          <a:bodyPr lIns="92200" tIns="46101" rIns="92200" bIns="46101" rtlCol="0" anchor="ctr"/>
          <a:lstStyle/>
          <a:p>
            <a:pPr marL="0" marR="0" lvl="0" indent="0" defTabSz="45718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510" algn="l"/>
              </a:tabLst>
              <a:defRPr/>
            </a:pP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5" name="Text Placeholder 4"/>
          <p:cNvSpPr txBox="1">
            <a:spLocks/>
          </p:cNvSpPr>
          <p:nvPr userDrawn="1"/>
        </p:nvSpPr>
        <p:spPr>
          <a:xfrm>
            <a:off x="5004100" y="382138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 Placeholder 4"/>
          <p:cNvSpPr txBox="1">
            <a:spLocks/>
          </p:cNvSpPr>
          <p:nvPr userDrawn="1"/>
        </p:nvSpPr>
        <p:spPr>
          <a:xfrm>
            <a:off x="5629632" y="395785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 Placeholder 4"/>
          <p:cNvSpPr txBox="1">
            <a:spLocks/>
          </p:cNvSpPr>
          <p:nvPr userDrawn="1"/>
        </p:nvSpPr>
        <p:spPr>
          <a:xfrm>
            <a:off x="5006372" y="875741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Placeholder 4"/>
          <p:cNvSpPr txBox="1">
            <a:spLocks/>
          </p:cNvSpPr>
          <p:nvPr userDrawn="1"/>
        </p:nvSpPr>
        <p:spPr>
          <a:xfrm>
            <a:off x="5631904" y="889389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 Placeholder 4"/>
          <p:cNvSpPr txBox="1">
            <a:spLocks/>
          </p:cNvSpPr>
          <p:nvPr userDrawn="1"/>
        </p:nvSpPr>
        <p:spPr>
          <a:xfrm>
            <a:off x="4994996" y="1410283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 Placeholder 4"/>
          <p:cNvSpPr txBox="1">
            <a:spLocks/>
          </p:cNvSpPr>
          <p:nvPr userDrawn="1"/>
        </p:nvSpPr>
        <p:spPr>
          <a:xfrm>
            <a:off x="5620528" y="1423933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Placeholder 4"/>
          <p:cNvSpPr txBox="1">
            <a:spLocks/>
          </p:cNvSpPr>
          <p:nvPr userDrawn="1"/>
        </p:nvSpPr>
        <p:spPr>
          <a:xfrm>
            <a:off x="4992724" y="1926637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 Placeholder 4"/>
          <p:cNvSpPr txBox="1">
            <a:spLocks/>
          </p:cNvSpPr>
          <p:nvPr userDrawn="1"/>
        </p:nvSpPr>
        <p:spPr>
          <a:xfrm>
            <a:off x="5618256" y="1940285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xt Placeholder 4"/>
          <p:cNvSpPr txBox="1">
            <a:spLocks/>
          </p:cNvSpPr>
          <p:nvPr userDrawn="1"/>
        </p:nvSpPr>
        <p:spPr>
          <a:xfrm>
            <a:off x="4994996" y="2420237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Placeholder 4"/>
          <p:cNvSpPr txBox="1">
            <a:spLocks/>
          </p:cNvSpPr>
          <p:nvPr userDrawn="1"/>
        </p:nvSpPr>
        <p:spPr>
          <a:xfrm>
            <a:off x="5620528" y="2433885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Placeholder 4"/>
          <p:cNvSpPr txBox="1">
            <a:spLocks/>
          </p:cNvSpPr>
          <p:nvPr userDrawn="1"/>
        </p:nvSpPr>
        <p:spPr>
          <a:xfrm>
            <a:off x="4997268" y="2954781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Placeholder 4"/>
          <p:cNvSpPr txBox="1">
            <a:spLocks/>
          </p:cNvSpPr>
          <p:nvPr userDrawn="1"/>
        </p:nvSpPr>
        <p:spPr>
          <a:xfrm>
            <a:off x="5609152" y="2968429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Placeholder 4"/>
          <p:cNvSpPr txBox="1">
            <a:spLocks/>
          </p:cNvSpPr>
          <p:nvPr userDrawn="1"/>
        </p:nvSpPr>
        <p:spPr>
          <a:xfrm>
            <a:off x="4983620" y="3487053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Placeholder 4"/>
          <p:cNvSpPr txBox="1">
            <a:spLocks/>
          </p:cNvSpPr>
          <p:nvPr userDrawn="1"/>
        </p:nvSpPr>
        <p:spPr>
          <a:xfrm>
            <a:off x="5622800" y="3500701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Placeholder 4"/>
          <p:cNvSpPr txBox="1">
            <a:spLocks/>
          </p:cNvSpPr>
          <p:nvPr userDrawn="1"/>
        </p:nvSpPr>
        <p:spPr>
          <a:xfrm>
            <a:off x="4985892" y="4021597"/>
            <a:ext cx="509596" cy="210641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6264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 Placeholder 4"/>
          <p:cNvSpPr txBox="1">
            <a:spLocks/>
          </p:cNvSpPr>
          <p:nvPr userDrawn="1"/>
        </p:nvSpPr>
        <p:spPr>
          <a:xfrm>
            <a:off x="5611424" y="4035245"/>
            <a:ext cx="3145878" cy="20836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text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4" y="265075"/>
            <a:ext cx="1088745" cy="655413"/>
          </a:xfrm>
          <a:prstGeom prst="rect">
            <a:avLst/>
          </a:prstGeom>
        </p:spPr>
      </p:pic>
      <p:sp>
        <p:nvSpPr>
          <p:cNvPr id="85" name="Titel 1"/>
          <p:cNvSpPr>
            <a:spLocks noGrp="1"/>
          </p:cNvSpPr>
          <p:nvPr userDrawn="1"/>
        </p:nvSpPr>
        <p:spPr>
          <a:xfrm>
            <a:off x="147448" y="3342828"/>
            <a:ext cx="5148572" cy="1101130"/>
          </a:xfrm>
          <a:prstGeom prst="rect">
            <a:avLst/>
          </a:prstGeom>
        </p:spPr>
        <p:txBody>
          <a:bodyPr vert="horz" lIns="18000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261938" indent="-261938">
              <a:spcBef>
                <a:spcPts val="1400"/>
              </a:spcBef>
              <a:spcAft>
                <a:spcPts val="600"/>
              </a:spcAft>
              <a:buSzPct val="90000"/>
              <a:buFont typeface="Wingdings" pitchFamily="2" charset="2"/>
              <a:buChar char=""/>
              <a:tabLst>
                <a:tab pos="261938" algn="l"/>
                <a:tab pos="719138" algn="l"/>
                <a:tab pos="1176338" algn="l"/>
                <a:tab pos="1633538" algn="l"/>
                <a:tab pos="2090738" algn="l"/>
                <a:tab pos="2547938" algn="l"/>
                <a:tab pos="3005138" algn="l"/>
                <a:tab pos="3462338" algn="l"/>
                <a:tab pos="3919538" algn="l"/>
                <a:tab pos="4376738" algn="l"/>
                <a:tab pos="4833938" algn="l"/>
                <a:tab pos="5291138" algn="l"/>
                <a:tab pos="5748338" algn="l"/>
                <a:tab pos="6205538" algn="l"/>
                <a:tab pos="6662738" algn="l"/>
                <a:tab pos="7119938" algn="l"/>
                <a:tab pos="7577138" algn="l"/>
                <a:tab pos="8034338" algn="l"/>
                <a:tab pos="8491538" algn="l"/>
                <a:tab pos="8948738" algn="l"/>
                <a:tab pos="9405938" algn="l"/>
              </a:tabLst>
            </a:pPr>
            <a:r>
              <a:rPr lang="it-IT" sz="2400" baseline="0" dirty="0" smtClean="0">
                <a:solidFill>
                  <a:srgbClr val="5F5F5F"/>
                </a:solidFill>
              </a:rPr>
              <a:t> Agenda (edit text)</a:t>
            </a:r>
            <a:endParaRPr lang="it-IT" sz="2400" dirty="0">
              <a:solidFill>
                <a:srgbClr val="5F5F5F"/>
              </a:solidFill>
            </a:endParaRPr>
          </a:p>
        </p:txBody>
      </p:sp>
      <p:sp>
        <p:nvSpPr>
          <p:cNvPr id="8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8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D4D4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14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6"/>
            <a:ext cx="1436222" cy="864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lum bright="20000" contrast="-20000"/>
          </a:blip>
          <a:stretch>
            <a:fillRect/>
          </a:stretch>
        </p:blipFill>
        <p:spPr>
          <a:xfrm>
            <a:off x="3203852" y="987574"/>
            <a:ext cx="6444715" cy="3276364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 userDrawn="1"/>
        </p:nvSpPr>
        <p:spPr>
          <a:xfrm>
            <a:off x="251520" y="3054797"/>
            <a:ext cx="5148572" cy="1101130"/>
          </a:xfrm>
          <a:prstGeom prst="rect">
            <a:avLst/>
          </a:prstGeom>
        </p:spPr>
        <p:txBody>
          <a:bodyPr vert="horz" lIns="18000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261938" indent="-261938">
              <a:spcBef>
                <a:spcPts val="1400"/>
              </a:spcBef>
              <a:spcAft>
                <a:spcPts val="600"/>
              </a:spcAft>
              <a:buSzPct val="90000"/>
              <a:buFont typeface="Wingdings" pitchFamily="2" charset="2"/>
              <a:buChar char=""/>
              <a:tabLst>
                <a:tab pos="261938" algn="l"/>
                <a:tab pos="719138" algn="l"/>
                <a:tab pos="1176338" algn="l"/>
                <a:tab pos="1633538" algn="l"/>
                <a:tab pos="2090738" algn="l"/>
                <a:tab pos="2547938" algn="l"/>
                <a:tab pos="3005138" algn="l"/>
                <a:tab pos="3462338" algn="l"/>
                <a:tab pos="3919538" algn="l"/>
                <a:tab pos="4376738" algn="l"/>
                <a:tab pos="4833938" algn="l"/>
                <a:tab pos="5291138" algn="l"/>
                <a:tab pos="5748338" algn="l"/>
                <a:tab pos="6205538" algn="l"/>
                <a:tab pos="6662738" algn="l"/>
                <a:tab pos="7119938" algn="l"/>
                <a:tab pos="7577138" algn="l"/>
                <a:tab pos="8034338" algn="l"/>
                <a:tab pos="8491538" algn="l"/>
                <a:tab pos="8948738" algn="l"/>
                <a:tab pos="9405938" algn="l"/>
              </a:tabLst>
            </a:pPr>
            <a:r>
              <a:rPr lang="it-IT" sz="2400" dirty="0" smtClean="0">
                <a:solidFill>
                  <a:srgbClr val="5F5F5F"/>
                </a:solidFill>
              </a:rPr>
              <a:t> Click</a:t>
            </a:r>
            <a:r>
              <a:rPr lang="it-IT" sz="2400" baseline="0" dirty="0" smtClean="0">
                <a:solidFill>
                  <a:srgbClr val="5F5F5F"/>
                </a:solidFill>
              </a:rPr>
              <a:t> here to add Agenda Chapter name</a:t>
            </a:r>
            <a:endParaRPr lang="it-IT" sz="2400" dirty="0">
              <a:solidFill>
                <a:srgbClr val="5F5F5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8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D4D4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9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07328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6827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44108" y="2895790"/>
            <a:ext cx="2592288" cy="784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44112" y="3814844"/>
            <a:ext cx="1188131" cy="7011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aseline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Optional </a:t>
            </a: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62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2" y="627534"/>
            <a:ext cx="164545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3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2161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73821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2087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3132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19378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82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38796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77149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Property of Delta Controls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4566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31"/>
          </p:nvPr>
        </p:nvSpPr>
        <p:spPr>
          <a:xfrm>
            <a:off x="258055" y="1203325"/>
            <a:ext cx="8679570" cy="3176589"/>
          </a:xfrm>
        </p:spPr>
        <p:txBody>
          <a:bodyPr wrap="square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252413" y="230187"/>
            <a:ext cx="8647112" cy="369332"/>
          </a:xfrm>
        </p:spPr>
        <p:txBody>
          <a:bodyPr/>
          <a:lstStyle>
            <a:lvl1pPr>
              <a:buFontTx/>
              <a:buNone/>
              <a:defRPr sz="2400">
                <a:solidFill>
                  <a:srgbClr val="E31937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252413" y="683366"/>
            <a:ext cx="8647112" cy="253916"/>
          </a:xfrm>
        </p:spPr>
        <p:txBody>
          <a:bodyPr/>
          <a:lstStyle>
            <a:lvl1pPr marL="358762" indent="-342888">
              <a:buFontTx/>
              <a:buNone/>
              <a:defRPr sz="1600" baseline="0">
                <a:solidFill>
                  <a:schemeClr val="accent1"/>
                </a:solidFill>
              </a:defRPr>
            </a:lvl1pPr>
            <a:lvl2pPr marL="407973" indent="-228592">
              <a:buFontTx/>
              <a:buNone/>
              <a:defRPr/>
            </a:lvl2pPr>
            <a:lvl3pPr marL="587354" indent="-228592">
              <a:buFontTx/>
              <a:buNone/>
              <a:defRPr/>
            </a:lvl3pPr>
            <a:lvl4pPr marL="768323" indent="-228592">
              <a:buFontTx/>
              <a:buNone/>
              <a:defRPr/>
            </a:lvl4pPr>
            <a:lvl5pPr marL="939767" indent="-228592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E8F93">
              <a:alpha val="20000"/>
            </a:srgbClr>
          </a:solidFill>
        </p:spPr>
        <p:txBody>
          <a:bodyPr lIns="91440" tIns="45720" rIns="91440" bIns="45720"/>
          <a:lstStyle>
            <a:lvl1pPr marL="0" indent="0">
              <a:buNone/>
              <a:defRPr sz="11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2041071"/>
            <a:ext cx="9144000" cy="867640"/>
          </a:xfrm>
          <a:prstGeom prst="rect">
            <a:avLst/>
          </a:prstGeom>
          <a:solidFill>
            <a:srgbClr val="4D4D4F">
              <a:alpha val="80000"/>
            </a:srgbClr>
          </a:solidFill>
        </p:spPr>
        <p:txBody>
          <a:bodyPr lIns="252000" tIns="0" rIns="0" bIns="0" anchor="ctr" anchorCtr="0"/>
          <a:lstStyle>
            <a:lvl1pPr algn="l">
              <a:defRPr sz="2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900390"/>
            <a:ext cx="9144000" cy="373063"/>
          </a:xfrm>
          <a:prstGeom prst="rect">
            <a:avLst/>
          </a:prstGeom>
          <a:solidFill>
            <a:srgbClr val="E31937"/>
          </a:solidFill>
        </p:spPr>
        <p:txBody>
          <a:bodyPr lIns="252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Optional Subtitle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8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rgbClr val="4D4D4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247074"/>
            <a:ext cx="1184194" cy="7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elta_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6" y="250032"/>
            <a:ext cx="1396511" cy="34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0931" y="897564"/>
            <a:ext cx="8375084" cy="3510390"/>
          </a:xfrm>
        </p:spPr>
        <p:txBody>
          <a:bodyPr lIns="53785" tIns="53785" rIns="35876">
            <a:normAutofit/>
          </a:bodyPr>
          <a:lstStyle>
            <a:lvl1pPr marL="213451" indent="-21345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1486" indent="0">
              <a:buNone/>
              <a:defRPr sz="2100">
                <a:solidFill>
                  <a:schemeClr val="tx1"/>
                </a:solidFill>
              </a:defRPr>
            </a:lvl2pPr>
            <a:lvl3pPr marL="683002" indent="0">
              <a:buNone/>
              <a:defRPr sz="2100">
                <a:solidFill>
                  <a:schemeClr val="tx1"/>
                </a:solidFill>
              </a:defRPr>
            </a:lvl3pPr>
            <a:lvl4pPr marL="1024499" indent="0">
              <a:buNone/>
              <a:defRPr sz="700"/>
            </a:lvl4pPr>
            <a:lvl5pPr marL="1366001" indent="0">
              <a:buNone/>
              <a:defRPr sz="700"/>
            </a:lvl5pPr>
            <a:lvl6pPr marL="1707489" indent="0">
              <a:buNone/>
              <a:defRPr sz="700"/>
            </a:lvl6pPr>
            <a:lvl7pPr marL="2048983" indent="0">
              <a:buNone/>
              <a:defRPr sz="700"/>
            </a:lvl7pPr>
            <a:lvl8pPr marL="2390480" indent="0">
              <a:buNone/>
              <a:defRPr sz="700"/>
            </a:lvl8pPr>
            <a:lvl9pPr marL="2731981" indent="0">
              <a:buNone/>
              <a:defRPr sz="7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1979745" y="303498"/>
            <a:ext cx="6779807" cy="432048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0087D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3635620" y="4731575"/>
            <a:ext cx="2133600" cy="273844"/>
          </a:xfrm>
          <a:prstGeom prst="rect">
            <a:avLst/>
          </a:prstGeom>
        </p:spPr>
        <p:txBody>
          <a:bodyPr vert="horz" wrap="square" lIns="45536" tIns="22768" rIns="45536" bIns="22768" numCol="1" anchor="ctr" anchorCtr="0" compatLnSpc="1">
            <a:prstTxWarp prst="textNoShape">
              <a:avLst/>
            </a:prstTxWarp>
          </a:bodyPr>
          <a:lstStyle>
            <a:lvl1pPr algn="ctr">
              <a:defRPr kumimoji="0" sz="9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B8200581-A908-4B83-8D4E-EFCA45DBEF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776910"/>
      </p:ext>
    </p:extLst>
  </p:cSld>
  <p:clrMapOvr>
    <a:masterClrMapping/>
  </p:clrMapOvr>
  <p:transition spd="med">
    <p:fade/>
  </p:transition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4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Delta\Delta Images\Stock Images\Business\iStock_000009367254Medium.ti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7" b="3018"/>
          <a:stretch/>
        </p:blipFill>
        <p:spPr bwMode="auto">
          <a:xfrm>
            <a:off x="3039573" y="-5072"/>
            <a:ext cx="6102924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1057" b="5798"/>
          <a:stretch/>
        </p:blipFill>
        <p:spPr>
          <a:xfrm>
            <a:off x="0" y="2136"/>
            <a:ext cx="5760132" cy="5148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530"/>
            <a:ext cx="1908212" cy="101771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47568" y="2549092"/>
            <a:ext cx="2697559" cy="2650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2800" b="1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29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94716" y="4336564"/>
            <a:ext cx="4270977" cy="452432"/>
          </a:xfrm>
          <a:solidFill>
            <a:srgbClr val="E31937">
              <a:alpha val="90000"/>
            </a:srgbClr>
          </a:solidFill>
          <a:effectLst>
            <a:outerShdw blurRad="12700" dist="38100" dir="2700000" algn="ctr" rotWithShape="0">
              <a:schemeClr val="tx1">
                <a:alpha val="25000"/>
              </a:schemeClr>
            </a:outerShdw>
          </a:effectLst>
        </p:spPr>
        <p:txBody>
          <a:bodyPr wrap="none" lIns="457200" tIns="91440" rIns="274320" bIns="27432" anchor="ctr" anchorCtr="0">
            <a:spAutoFit/>
          </a:bodyPr>
          <a:lstStyle>
            <a:lvl1pPr marL="0" indent="0" algn="l">
              <a:buNone/>
              <a:defRPr sz="2400" b="1" spc="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18051" y="351531"/>
            <a:ext cx="3088122" cy="212366"/>
          </a:xfrm>
          <a:solidFill>
            <a:srgbClr val="404041">
              <a:alpha val="90000"/>
            </a:srgbClr>
          </a:solidFill>
          <a:effectLst>
            <a:outerShdw blurRad="12700" dist="38100" dir="2700000" algn="ctr" rotWithShape="0">
              <a:schemeClr val="tx1">
                <a:alpha val="25000"/>
              </a:schemeClr>
            </a:outerShdw>
          </a:effectLst>
        </p:spPr>
        <p:txBody>
          <a:bodyPr wrap="none" lIns="137160" tIns="68580" rIns="411480" bIns="59436" anchor="ctr" anchorCtr="0">
            <a:spAutoFit/>
          </a:bodyPr>
          <a:lstStyle>
            <a:lvl1pPr marL="0" indent="0" algn="r">
              <a:buNone/>
              <a:defRPr sz="600" b="1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3463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elta_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3" y="250032"/>
            <a:ext cx="1396511" cy="34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0930" y="897564"/>
            <a:ext cx="8375085" cy="3510390"/>
          </a:xfrm>
        </p:spPr>
        <p:txBody>
          <a:bodyPr lIns="54000" tIns="54000" rIns="36000">
            <a:normAutofit/>
          </a:bodyPr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>
                <a:solidFill>
                  <a:schemeClr val="tx1"/>
                </a:solidFill>
              </a:defRPr>
            </a:lvl2pPr>
            <a:lvl3pPr marL="685800" indent="0">
              <a:buNone/>
              <a:defRPr sz="2100">
                <a:solidFill>
                  <a:schemeClr val="tx1"/>
                </a:solidFill>
              </a:defRPr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1979739" y="303498"/>
            <a:ext cx="6779807" cy="432048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0087D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3635620" y="4731544"/>
            <a:ext cx="2133600" cy="273844"/>
          </a:xfrm>
          <a:prstGeom prst="rect">
            <a:avLst/>
          </a:prstGeom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>
              <a:defRPr kumimoji="0" sz="9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B8200581-A908-4B83-8D4E-EFCA45DBEF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7329732"/>
      </p:ext>
    </p:extLst>
  </p:cSld>
  <p:clrMapOvr>
    <a:masterClrMapping/>
  </p:clrMapOvr>
  <p:transition spd="med">
    <p:fade/>
  </p:transition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Delta\Delta Images\Stock Images\Business\iStock_000009367254Medium.tif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7" b="3018"/>
          <a:stretch/>
        </p:blipFill>
        <p:spPr bwMode="auto">
          <a:xfrm>
            <a:off x="3039573" y="-5072"/>
            <a:ext cx="6102924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Data 1"/>
          <p:cNvSpPr/>
          <p:nvPr userDrawn="1"/>
        </p:nvSpPr>
        <p:spPr>
          <a:xfrm>
            <a:off x="0" y="-5072"/>
            <a:ext cx="5112060" cy="5148572"/>
          </a:xfrm>
          <a:prstGeom prst="flowChartInputOutpu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47568" y="2549092"/>
            <a:ext cx="2808311" cy="81474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2800" b="1" cap="none">
                <a:solidFill>
                  <a:srgbClr val="4D4D4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1196"/>
            <a:ext cx="1583306" cy="8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4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94716" y="4336564"/>
            <a:ext cx="4270977" cy="452432"/>
          </a:xfrm>
          <a:solidFill>
            <a:srgbClr val="E31937">
              <a:alpha val="90000"/>
            </a:srgbClr>
          </a:solidFill>
          <a:effectLst>
            <a:outerShdw blurRad="12700" dist="38100" dir="2700000" algn="ctr" rotWithShape="0">
              <a:schemeClr val="tx1">
                <a:alpha val="25000"/>
              </a:schemeClr>
            </a:outerShdw>
          </a:effectLst>
        </p:spPr>
        <p:txBody>
          <a:bodyPr wrap="none" lIns="457200" tIns="91440" rIns="274320" bIns="27432" anchor="ctr" anchorCtr="0">
            <a:spAutoFit/>
          </a:bodyPr>
          <a:lstStyle>
            <a:lvl1pPr marL="0" indent="0" algn="l">
              <a:buNone/>
              <a:defRPr sz="2400" b="1" spc="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18051" y="351531"/>
            <a:ext cx="3088122" cy="212366"/>
          </a:xfrm>
          <a:solidFill>
            <a:srgbClr val="404041">
              <a:alpha val="90000"/>
            </a:srgbClr>
          </a:solidFill>
          <a:effectLst>
            <a:outerShdw blurRad="12700" dist="38100" dir="2700000" algn="ctr" rotWithShape="0">
              <a:schemeClr val="tx1">
                <a:alpha val="25000"/>
              </a:schemeClr>
            </a:outerShdw>
          </a:effectLst>
        </p:spPr>
        <p:txBody>
          <a:bodyPr wrap="none" lIns="137160" tIns="68580" rIns="411480" bIns="59436" anchor="ctr" anchorCtr="0">
            <a:spAutoFit/>
          </a:bodyPr>
          <a:lstStyle>
            <a:lvl1pPr marL="0" indent="0" algn="r">
              <a:buNone/>
              <a:defRPr sz="600" b="1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9208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elta_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0" y="250032"/>
            <a:ext cx="1396511" cy="34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0927" y="897564"/>
            <a:ext cx="8375085" cy="3510390"/>
          </a:xfrm>
        </p:spPr>
        <p:txBody>
          <a:bodyPr lIns="54000" tIns="54000" rIns="36000">
            <a:normAutofit/>
          </a:bodyPr>
          <a:lstStyle>
            <a:lvl1pPr marL="214313" indent="-21431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>
                <a:solidFill>
                  <a:schemeClr val="tx1"/>
                </a:solidFill>
              </a:defRPr>
            </a:lvl2pPr>
            <a:lvl3pPr marL="685800" indent="0">
              <a:buNone/>
              <a:defRPr sz="2100">
                <a:solidFill>
                  <a:schemeClr val="tx1"/>
                </a:solidFill>
              </a:defRPr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1979736" y="303498"/>
            <a:ext cx="6779807" cy="432048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rgbClr val="0087D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3635620" y="4731544"/>
            <a:ext cx="2133600" cy="273844"/>
          </a:xfrm>
          <a:prstGeom prst="rect">
            <a:avLst/>
          </a:prstGeom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>
              <a:defRPr kumimoji="0" sz="9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B8200581-A908-4B83-8D4E-EFCA45DBEF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2777352"/>
      </p:ext>
    </p:extLst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" b="3991"/>
          <a:stretch/>
        </p:blipFill>
        <p:spPr>
          <a:xfrm>
            <a:off x="2433453" y="2136"/>
            <a:ext cx="6710551" cy="5148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1057" b="5798"/>
          <a:stretch/>
        </p:blipFill>
        <p:spPr>
          <a:xfrm>
            <a:off x="0" y="2136"/>
            <a:ext cx="5760132" cy="5148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530"/>
            <a:ext cx="1908212" cy="101771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47568" y="2549092"/>
            <a:ext cx="2697559" cy="2650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2800" b="1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1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64"/>
          <a:stretch/>
        </p:blipFill>
        <p:spPr>
          <a:xfrm flipH="1">
            <a:off x="2036105" y="4"/>
            <a:ext cx="7108405" cy="5150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1057" b="5798"/>
          <a:stretch/>
        </p:blipFill>
        <p:spPr>
          <a:xfrm>
            <a:off x="0" y="2136"/>
            <a:ext cx="5760132" cy="5148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530"/>
            <a:ext cx="1908212" cy="101771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47568" y="2549092"/>
            <a:ext cx="2697559" cy="2650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>
              <a:defRPr sz="2800" b="1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8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7" y="1930619"/>
            <a:ext cx="2394266" cy="12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86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52" r:id="rId4"/>
    <p:sldLayoutId id="2147483650" r:id="rId5"/>
    <p:sldLayoutId id="2147483685" r:id="rId6"/>
    <p:sldLayoutId id="2147483680" r:id="rId7"/>
    <p:sldLayoutId id="2147483681" r:id="rId8"/>
    <p:sldLayoutId id="2147483656" r:id="rId9"/>
    <p:sldLayoutId id="2147483683" r:id="rId10"/>
    <p:sldLayoutId id="2147483677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061" y="230188"/>
            <a:ext cx="8633531" cy="3693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2418" y="1203326"/>
            <a:ext cx="8639175" cy="3176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891" y="4857159"/>
            <a:ext cx="52569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rgbClr val="E31937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Page </a:t>
            </a:r>
            <a:fld id="{5A9C12DC-491F-9444-86A2-13AC5C62A2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06" y="4480659"/>
            <a:ext cx="796166" cy="47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54" r:id="rId12"/>
    <p:sldLayoutId id="214748365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184" rtl="0" eaLnBrk="1" latinLnBrk="0" hangingPunct="1">
        <a:spcBef>
          <a:spcPct val="0"/>
        </a:spcBef>
        <a:buNone/>
        <a:defRPr sz="2400" kern="1200">
          <a:solidFill>
            <a:srgbClr val="E31937"/>
          </a:solidFill>
          <a:latin typeface="Arial"/>
          <a:ea typeface="+mj-ea"/>
          <a:cs typeface="Arial"/>
        </a:defRPr>
      </a:lvl1pPr>
    </p:titleStyle>
    <p:bodyStyle>
      <a:lvl1pPr marL="173032" indent="-157158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anose="020B0604020202020204" pitchFamily="34" charset="0"/>
        <a:buNone/>
        <a:defRPr sz="1500" kern="1200">
          <a:solidFill>
            <a:schemeClr val="accent1"/>
          </a:solidFill>
          <a:latin typeface="Arial"/>
          <a:ea typeface="+mn-ea"/>
          <a:cs typeface="Arial"/>
        </a:defRPr>
      </a:lvl1pPr>
      <a:lvl2pPr marL="361938" indent="-182557" algn="l" defTabSz="447659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itchFamily="34" charset="0"/>
        <a:buChar char="•"/>
        <a:defRPr sz="1400" kern="1200">
          <a:solidFill>
            <a:schemeClr val="accent1"/>
          </a:solidFill>
          <a:latin typeface="Arial"/>
          <a:ea typeface="+mn-ea"/>
          <a:cs typeface="Arial"/>
        </a:defRPr>
      </a:lvl2pPr>
      <a:lvl3pPr marL="538144" indent="-179382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itchFamily="34" charset="0"/>
        <a:buChar char="‒"/>
        <a:defRPr sz="1300" kern="1200">
          <a:solidFill>
            <a:schemeClr val="accent1"/>
          </a:solidFill>
          <a:latin typeface="Arial"/>
          <a:ea typeface="+mn-ea"/>
          <a:cs typeface="Arial"/>
        </a:defRPr>
      </a:lvl3pPr>
      <a:lvl4pPr marL="719113" indent="-179382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Arial"/>
          <a:ea typeface="+mn-ea"/>
          <a:cs typeface="Arial"/>
        </a:defRPr>
      </a:lvl4pPr>
      <a:lvl5pPr marL="896906" indent="-185731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anose="020B0604020202020204" pitchFamily="34" charset="0"/>
        <a:buChar char="–"/>
        <a:defRPr sz="1000" kern="1200">
          <a:solidFill>
            <a:schemeClr val="accent1"/>
          </a:solidFill>
          <a:latin typeface="Arial"/>
          <a:ea typeface="+mn-ea"/>
          <a:cs typeface="Arial"/>
        </a:defRPr>
      </a:lvl5pPr>
      <a:lvl6pPr marL="896080" indent="-182874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anose="020B0604020202020204" pitchFamily="34" charset="0"/>
        <a:buChar char="–"/>
        <a:defRPr sz="1000" kern="1200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96080" indent="-182874" algn="l" defTabSz="457184" rtl="0" eaLnBrk="1" latinLnBrk="0" hangingPunct="1">
        <a:spcBef>
          <a:spcPts val="500"/>
        </a:spcBef>
        <a:spcAft>
          <a:spcPts val="500"/>
        </a:spcAft>
        <a:buClr>
          <a:srgbClr val="E31937"/>
        </a:buClr>
        <a:buFont typeface="Arial" panose="020B0604020202020204" pitchFamily="34" charset="0"/>
        <a:buChar char="–"/>
        <a:defRPr sz="9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8879" indent="-228592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3" indent="-228592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2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6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9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3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7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1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C9BC8-7DAF-4756-9B8C-69FC7A6E849D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0979-ED2D-4F53-8230-CE2F2B3207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06" y="4480659"/>
            <a:ext cx="796166" cy="47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2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2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760BFFE-F2A3-4363-8AE7-776EE7D82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372D08D-BDEB-4C76-B02E-F4BBF3A5D0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1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3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23.png"/><Relationship Id="rId10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microsoft.com/office/2007/relationships/hdphoto" Target="../media/hdphoto10.wdp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4108" y="3327838"/>
            <a:ext cx="3348372" cy="460447"/>
          </a:xfrm>
        </p:spPr>
        <p:txBody>
          <a:bodyPr/>
          <a:lstStyle/>
          <a:p>
            <a:r>
              <a:rPr lang="en-US" sz="2000" dirty="0"/>
              <a:t>Delta V4 Access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4108" y="3814844"/>
            <a:ext cx="2304256" cy="701122"/>
          </a:xfrm>
        </p:spPr>
        <p:txBody>
          <a:bodyPr/>
          <a:lstStyle/>
          <a:p>
            <a:r>
              <a:rPr lang="en-US" dirty="0" smtClean="0">
                <a:solidFill>
                  <a:srgbClr val="626469"/>
                </a:solidFill>
              </a:rPr>
              <a:t>Overview </a:t>
            </a:r>
            <a:endParaRPr lang="en-US" dirty="0">
              <a:solidFill>
                <a:srgbClr val="62646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131590"/>
            <a:ext cx="2847944" cy="1872208"/>
          </a:xfrm>
          <a:prstGeom prst="ellipse">
            <a:avLst/>
          </a:prstGeom>
          <a:ln>
            <a:noFill/>
          </a:ln>
          <a:effectLst>
            <a:softEdge rad="744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1" y="911646"/>
            <a:ext cx="8306927" cy="1932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31813" y="4561638"/>
            <a:ext cx="2133600" cy="273844"/>
          </a:xfrm>
        </p:spPr>
        <p:txBody>
          <a:bodyPr/>
          <a:lstStyle/>
          <a:p>
            <a:pPr>
              <a:defRPr/>
            </a:pPr>
            <a:fld id="{B8200581-A908-4B83-8D4E-EFCA45DBEF1F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23" y="286285"/>
            <a:ext cx="29765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Solution</a:t>
            </a:r>
            <a:endParaRPr lang="en-US" b="1" dirty="0">
              <a:solidFill>
                <a:srgbClr val="E31937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 descr="Image result for databas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6" y="3333056"/>
            <a:ext cx="481635" cy="4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ynchronization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4" y="2703447"/>
            <a:ext cx="540621" cy="5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0368" y="2791523"/>
            <a:ext cx="5178559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Synchronization engine (V3 &amp; V4)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0365" y="3422750"/>
            <a:ext cx="4104456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Master database</a:t>
            </a:r>
          </a:p>
        </p:txBody>
      </p:sp>
      <p:pic>
        <p:nvPicPr>
          <p:cNvPr id="4102" name="Picture 6" descr="Image result for fault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3" y="3551017"/>
            <a:ext cx="431898" cy="4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65292" y="3601054"/>
            <a:ext cx="1905464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Fault-tolerant </a:t>
            </a:r>
          </a:p>
        </p:txBody>
      </p:sp>
      <p:pic>
        <p:nvPicPr>
          <p:cNvPr id="4104" name="Picture 8" descr="Image result for event lo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2" y="3993002"/>
            <a:ext cx="556553" cy="5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80365" y="4078259"/>
            <a:ext cx="4104456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Event log</a:t>
            </a: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52413" y="4731990"/>
            <a:ext cx="3779523" cy="286341"/>
          </a:xfrm>
          <a:prstGeom prst="rect">
            <a:avLst/>
          </a:prstGeom>
        </p:spPr>
        <p:txBody>
          <a:bodyPr/>
          <a:lstStyle/>
          <a:p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0581-A908-4B83-8D4E-EFCA45DBEF1F}" type="slidenum">
              <a:rPr lang="zh-TW" altLang="en-US" smtClean="0"/>
              <a:pPr>
                <a:defRPr/>
              </a:pPr>
              <a:t>11</a:t>
            </a:fld>
            <a:endParaRPr lang="en-US" altLang="zh-TW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3164358" y="-740618"/>
            <a:ext cx="6780212" cy="431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Access Control V4: Access Dashboard</a:t>
            </a:r>
            <a:endParaRPr lang="en-US" dirty="0"/>
          </a:p>
        </p:txBody>
      </p:sp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89" y="2703909"/>
            <a:ext cx="2180976" cy="14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Image result for people woman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6" y="876301"/>
            <a:ext cx="1757958" cy="17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47" y="930850"/>
            <a:ext cx="3696304" cy="3227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Image result for people woma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679701"/>
            <a:ext cx="1478192" cy="14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68" y="994403"/>
            <a:ext cx="14954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650" y="4330175"/>
            <a:ext cx="7600950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 customizable intuitive dashboard for non-technical users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eWEB Access Dashboard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9" y="4682531"/>
            <a:ext cx="37798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6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0581-A908-4B83-8D4E-EFCA45DBEF1F}" type="slidenum">
              <a:rPr lang="zh-TW" altLang="en-US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9" y="3259439"/>
            <a:ext cx="1565932" cy="150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50" y="3230797"/>
            <a:ext cx="1645888" cy="153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Image result for perso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62" y="989835"/>
            <a:ext cx="1774864" cy="17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52023" y="1257328"/>
            <a:ext cx="3008731" cy="1261308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C000">
                    <a:lumMod val="50000"/>
                  </a:srgbClr>
                </a:solidFill>
              </a:rPr>
              <a:t>Role based permissions make enrolling a new user simple and intuitive</a:t>
            </a:r>
          </a:p>
        </p:txBody>
      </p:sp>
      <p:sp>
        <p:nvSpPr>
          <p:cNvPr id="9" name="Arc 8"/>
          <p:cNvSpPr/>
          <p:nvPr/>
        </p:nvSpPr>
        <p:spPr>
          <a:xfrm rot="15762092">
            <a:off x="2977140" y="1974674"/>
            <a:ext cx="2501900" cy="2619615"/>
          </a:xfrm>
          <a:prstGeom prst="arc">
            <a:avLst>
              <a:gd name="adj1" fmla="val 16388475"/>
              <a:gd name="adj2" fmla="val 0"/>
            </a:avLst>
          </a:prstGeom>
          <a:ln w="63500">
            <a:solidFill>
              <a:srgbClr val="42765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5720" tIns="22860" rIns="45720" bIns="22860" rtlCol="0" anchor="ctr"/>
          <a:lstStyle/>
          <a:p>
            <a:pPr algn="ctr" defTabSz="685800"/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19" y="3230797"/>
            <a:ext cx="1595638" cy="153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Image result for door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40" y="1877267"/>
            <a:ext cx="784584" cy="7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51" y="802013"/>
            <a:ext cx="937807" cy="91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Image result for calendar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39" y="2867436"/>
            <a:ext cx="834080" cy="8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Callout 16"/>
          <p:cNvSpPr/>
          <p:nvPr/>
        </p:nvSpPr>
        <p:spPr>
          <a:xfrm rot="10800000">
            <a:off x="5468592" y="692150"/>
            <a:ext cx="2959101" cy="3163028"/>
          </a:xfrm>
          <a:prstGeom prst="rightArrowCallout">
            <a:avLst>
              <a:gd name="adj1" fmla="val 4910"/>
              <a:gd name="adj2" fmla="val 15344"/>
              <a:gd name="adj3" fmla="val 22749"/>
              <a:gd name="adj4" fmla="val 64977"/>
            </a:avLst>
          </a:prstGeom>
          <a:noFill/>
          <a:ln w="63500">
            <a:solidFill>
              <a:srgbClr val="4276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5977889" y="3924294"/>
            <a:ext cx="3008731" cy="914133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C000">
                    <a:lumMod val="50000"/>
                  </a:srgbClr>
                </a:solidFill>
              </a:rPr>
              <a:t>The permissions for each user are customizable</a:t>
            </a:r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eWEB Access Dashboard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54782" y="4757072"/>
            <a:ext cx="3779523" cy="2863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ritter\Desktop\Partner Conference 2018\Presentation Template\Access Control Images\User Info Page 1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3"/>
          <a:stretch/>
        </p:blipFill>
        <p:spPr bwMode="auto">
          <a:xfrm>
            <a:off x="153988" y="712590"/>
            <a:ext cx="2918202" cy="297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0581-A908-4B83-8D4E-EFCA45DBEF1F}" type="slidenum">
              <a:rPr lang="zh-TW" altLang="en-US" smtClean="0"/>
              <a:pPr>
                <a:defRPr/>
              </a:pPr>
              <a:t>13</a:t>
            </a:fld>
            <a:endParaRPr lang="en-US" altLang="zh-TW" dirty="0"/>
          </a:p>
        </p:txBody>
      </p:sp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462169" y="908078"/>
            <a:ext cx="3008731" cy="1261308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Powerful search capabilities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Intuitive visualization </a:t>
            </a:r>
          </a:p>
        </p:txBody>
      </p:sp>
      <p:pic>
        <p:nvPicPr>
          <p:cNvPr id="4098" name="Picture 2" descr="C:\Users\dritter\Desktop\Partner Conference 2018\Presentation Template\Access Control Images\Access User List filtered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9" y="1538732"/>
            <a:ext cx="2843891" cy="248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ritter\Desktop\Partner Conference 2018\Presentation Template\Access Control Images\Add Credential Succ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6"/>
          <a:stretch/>
        </p:blipFill>
        <p:spPr bwMode="auto">
          <a:xfrm>
            <a:off x="3779383" y="2286693"/>
            <a:ext cx="3086100" cy="221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ritter\Desktop\Partner Conference 2018\Presentation Template\Access Control Images\Add Credential warning 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2"/>
          <a:stretch/>
        </p:blipFill>
        <p:spPr bwMode="auto">
          <a:xfrm>
            <a:off x="5647154" y="2717804"/>
            <a:ext cx="3084430" cy="221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eWEB Access Dashboard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3" y="4689412"/>
            <a:ext cx="37798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0581-A908-4B83-8D4E-EFCA45DBEF1F}" type="slidenum">
              <a:rPr lang="zh-TW" altLang="en-US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1" y="1314450"/>
            <a:ext cx="3426449" cy="316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dritter\Desktop\Partner Conference 2018\Presentation Template\Presentation - David R\Tablet Layout Roles 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66" y="1943790"/>
            <a:ext cx="1862085" cy="253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dritter\Desktop\Partner Conference 2018\Presentation Template\Presentation - David R\Mobile Layout Roles 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40" y="2343150"/>
            <a:ext cx="117867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1"/>
          <p:cNvSpPr txBox="1">
            <a:spLocks/>
          </p:cNvSpPr>
          <p:nvPr/>
        </p:nvSpPr>
        <p:spPr>
          <a:xfrm>
            <a:off x="4293771" y="867524"/>
            <a:ext cx="4304131" cy="893852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FFC000">
                    <a:lumMod val="50000"/>
                  </a:srgbClr>
                </a:solidFill>
              </a:rPr>
              <a:t>A responsive design means the dashboard can be used on different types of devices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eWEB Access Dashboard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52413" y="4731990"/>
            <a:ext cx="2483383" cy="2863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eWEB Access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Widgets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9" y="699542"/>
            <a:ext cx="3702021" cy="184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624236"/>
            <a:ext cx="3773521" cy="255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815666"/>
            <a:ext cx="3276364" cy="296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52413" y="4731990"/>
            <a:ext cx="2483383" cy="2863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591135"/>
            <a:ext cx="6531830" cy="47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 descr="Policeman Icon  Myiconfinder 512x512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52413" y="230187"/>
            <a:ext cx="8647112" cy="369332"/>
          </a:xfrm>
          <a:prstGeom prst="rect">
            <a:avLst/>
          </a:prstGeom>
        </p:spPr>
        <p:txBody>
          <a:bodyPr lIns="91440" tIns="45720" rIns="91440" bIns="4572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" indent="0">
              <a:buNone/>
            </a:pPr>
            <a:r>
              <a:rPr lang="en-US" b="1" dirty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BACnet Secure Connect (BACnet/SC)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2" name="Picture 4" descr="Image result for TLS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4" y="1897174"/>
            <a:ext cx="760809" cy="5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787774"/>
            <a:ext cx="608434" cy="5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881" y="2787774"/>
            <a:ext cx="2258418" cy="62743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NPro"/>
              </a:rPr>
              <a:t>Digital certificates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IN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4341" y="2005186"/>
            <a:ext cx="2258418" cy="51368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NPro"/>
              </a:rPr>
              <a:t>TLS encryption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IN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4341" y="3554307"/>
            <a:ext cx="2258418" cy="513680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INPro"/>
              </a:rPr>
              <a:t>Public/private keys infrastructure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INPro"/>
            </a:endParaRPr>
          </a:p>
        </p:txBody>
      </p:sp>
      <p:pic>
        <p:nvPicPr>
          <p:cNvPr id="2056" name="Picture 8" descr="Image result for pki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4" y="3560473"/>
            <a:ext cx="507514" cy="5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52413" y="4731990"/>
            <a:ext cx="2483383" cy="2863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4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pPr marL="15874" indent="0"/>
            <a:r>
              <a:rPr lang="en-US" b="1" dirty="0" smtClean="0"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latin typeface="Arial Narrow" panose="020B0606020202030204" pitchFamily="34" charset="0"/>
              </a:rPr>
              <a:t>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V3 Access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 Placeholder 1"/>
          <p:cNvSpPr txBox="1">
            <a:spLocks/>
          </p:cNvSpPr>
          <p:nvPr/>
        </p:nvSpPr>
        <p:spPr>
          <a:xfrm>
            <a:off x="1549104" y="2967795"/>
            <a:ext cx="7206948" cy="1851395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txBody>
          <a:bodyPr vert="horz" lIns="108000" tIns="108000" rIns="72000" bIns="45720" rtlCol="0">
            <a:norm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2 single direction doors or 1 bi-directional door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Up to twelve door modules may be connected to an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ASM/</a:t>
            </a:r>
            <a:r>
              <a:rPr lang="en-US" sz="2400" dirty="0" err="1" smtClean="0">
                <a:solidFill>
                  <a:sysClr val="windowText" lastClr="000000"/>
                </a:solidFill>
              </a:rPr>
              <a:t>eBMGR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</a:rPr>
              <a:t>via </a:t>
            </a:r>
            <a:r>
              <a:rPr lang="en-US" sz="2400" dirty="0" err="1">
                <a:solidFill>
                  <a:sysClr val="windowText" lastClr="000000"/>
                </a:solidFill>
              </a:rPr>
              <a:t>LINKnet</a:t>
            </a:r>
            <a:r>
              <a:rPr lang="en-US" sz="2400" dirty="0">
                <a:solidFill>
                  <a:sysClr val="windowText" lastClr="000000"/>
                </a:solidFill>
              </a:rPr>
              <a:t> (RS-485)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built-in battery charging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circuit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7271239" y="9463088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1371600" rtl="0" eaLnBrk="1" latinLnBrk="0" hangingPunct="1">
              <a:defRPr kumimoji="0" sz="1800" kern="1200" smtClean="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8200581-A908-4B83-8D4E-EFCA45DBEF1F}" type="slidenum">
              <a:rPr lang="zh-TW" altLang="en-US">
                <a:latin typeface="Calibri"/>
                <a:ea typeface="新細明體"/>
              </a:rPr>
              <a:pPr>
                <a:defRPr/>
              </a:pPr>
              <a:t>2</a:t>
            </a:fld>
            <a:endParaRPr lang="en-US" altLang="zh-TW">
              <a:latin typeface="Calibri"/>
              <a:ea typeface="新細明體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9" y="2578695"/>
            <a:ext cx="1116471" cy="182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Placeholder 1"/>
          <p:cNvSpPr txBox="1">
            <a:spLocks/>
          </p:cNvSpPr>
          <p:nvPr/>
        </p:nvSpPr>
        <p:spPr>
          <a:xfrm>
            <a:off x="3049712" y="1921572"/>
            <a:ext cx="11355217" cy="3237041"/>
          </a:xfrm>
          <a:prstGeom prst="rect">
            <a:avLst/>
          </a:prstGeom>
        </p:spPr>
        <p:txBody>
          <a:bodyPr vert="horz" lIns="108000" tIns="108000" rIns="72000" bIns="45720" rtlCol="0">
            <a:norm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99542"/>
            <a:ext cx="1682543" cy="15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1655676" y="762996"/>
            <a:ext cx="7488324" cy="185139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vert="horz" lIns="108000" tIns="108000" rIns="72000" bIns="4572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CPU provides local authentication &amp; authorization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Controls up to twelve door modules via </a:t>
            </a:r>
            <a:r>
              <a:rPr lang="en-US" sz="2400" dirty="0" err="1">
                <a:solidFill>
                  <a:sysClr val="windowText" lastClr="000000"/>
                </a:solidFill>
              </a:rPr>
              <a:t>LINKnet</a:t>
            </a:r>
            <a:r>
              <a:rPr lang="en-US" sz="2400" dirty="0">
                <a:solidFill>
                  <a:sysClr val="windowText" lastClr="000000"/>
                </a:solidFill>
              </a:rPr>
              <a:t> (RS-485</a:t>
            </a:r>
            <a:r>
              <a:rPr lang="en-US" sz="2400" dirty="0" smtClean="0">
                <a:solidFill>
                  <a:sysClr val="windowText" lastClr="000000"/>
                </a:solidFill>
              </a:rPr>
              <a:t>)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803" y="2202145"/>
            <a:ext cx="118957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ASM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74" y="4449858"/>
            <a:ext cx="1459030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ADM-2W704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43753" y="4790155"/>
            <a:ext cx="2483383" cy="28634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" dirty="0" smtClean="0"/>
              <a:t>Confidential Property of Delta Controls Inc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496888" y="230192"/>
            <a:ext cx="8647112" cy="369887"/>
          </a:xfrm>
        </p:spPr>
        <p:txBody>
          <a:bodyPr>
            <a:normAutofit fontScale="70000" lnSpcReduction="20000"/>
          </a:bodyPr>
          <a:lstStyle/>
          <a:p>
            <a:pPr marL="15874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CPU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92" b="83593" l="12800" r="86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3" t="16285" r="10525" b="12650"/>
          <a:stretch/>
        </p:blipFill>
        <p:spPr>
          <a:xfrm>
            <a:off x="1456114" y="1385572"/>
            <a:ext cx="3825716" cy="226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7309083" y="822838"/>
            <a:ext cx="2545617" cy="62142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3200" dirty="0">
                <a:latin typeface="DINPro"/>
              </a:rPr>
              <a:t>50,000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0" y="1584224"/>
            <a:ext cx="683991" cy="68399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309079" y="1602820"/>
            <a:ext cx="1880862" cy="646792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3200" dirty="0">
                <a:latin typeface="DINPro"/>
              </a:rPr>
              <a:t>10,000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0" y="815025"/>
            <a:ext cx="890699" cy="890699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50508"/>
            <a:ext cx="599876" cy="59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309079" y="2305267"/>
            <a:ext cx="1721687" cy="82507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3200" dirty="0">
                <a:latin typeface="DINPro"/>
              </a:rPr>
              <a:t>294/916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09079" y="3087970"/>
            <a:ext cx="1746340" cy="67839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3200" dirty="0">
                <a:latin typeface="DINPro"/>
              </a:rPr>
              <a:t>OSDP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20" y="3130344"/>
            <a:ext cx="730335" cy="47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Image result for authorization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69" y="3900027"/>
            <a:ext cx="467147" cy="5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888336" y="3839743"/>
            <a:ext cx="2545617" cy="62142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latin typeface="DINPro"/>
              </a:rPr>
              <a:t>Local authentication and authorization </a:t>
            </a:r>
            <a:endParaRPr lang="en-US" dirty="0">
              <a:latin typeface="DINPro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2228" y="3851187"/>
            <a:ext cx="2155751" cy="62142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latin typeface="DINPro"/>
              </a:rPr>
              <a:t>anonymized access users (optional)</a:t>
            </a:r>
            <a:endParaRPr lang="en-US" dirty="0">
              <a:latin typeface="DINPro"/>
            </a:endParaRPr>
          </a:p>
        </p:txBody>
      </p:sp>
      <p:pic>
        <p:nvPicPr>
          <p:cNvPr id="1033" name="Picture 9" descr="Image result for anonymous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41" y="3881559"/>
            <a:ext cx="537786" cy="5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915151"/>
            <a:ext cx="1821566" cy="4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678" r="3140" b="10678"/>
          <a:stretch/>
        </p:blipFill>
        <p:spPr>
          <a:xfrm>
            <a:off x="6516220" y="3812458"/>
            <a:ext cx="652555" cy="480547"/>
          </a:xfrm>
          <a:prstGeom prst="rect">
            <a:avLst/>
          </a:prstGeom>
        </p:spPr>
      </p:pic>
      <p:pic>
        <p:nvPicPr>
          <p:cNvPr id="1036" name="Picture 12" descr="Image result for user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8151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309079" y="3762101"/>
            <a:ext cx="1721687" cy="82507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1600" dirty="0">
                <a:latin typeface="DINPro"/>
              </a:rPr>
              <a:t>Multi-factor authentication</a:t>
            </a:r>
          </a:p>
        </p:txBody>
      </p:sp>
      <p:sp>
        <p:nvSpPr>
          <p:cNvPr id="21" name="Footer Placeholder 5"/>
          <p:cNvSpPr txBox="1">
            <a:spLocks/>
          </p:cNvSpPr>
          <p:nvPr/>
        </p:nvSpPr>
        <p:spPr>
          <a:xfrm>
            <a:off x="252413" y="4731990"/>
            <a:ext cx="2483383" cy="286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smtClean="0"/>
              <a:t>Confidential Property of Delta Controls Inc</a:t>
            </a:r>
            <a:r>
              <a:rPr lang="en-US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1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496888" y="230192"/>
            <a:ext cx="8647112" cy="369887"/>
          </a:xfrm>
        </p:spPr>
        <p:txBody>
          <a:bodyPr>
            <a:normAutofit fontScale="70000" lnSpcReduction="20000"/>
          </a:bodyPr>
          <a:lstStyle/>
          <a:p>
            <a:pPr marL="15874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</a:t>
            </a:r>
            <a:r>
              <a:rPr lang="en-US" b="1" dirty="0" smtClean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Access Module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43751" y="3728231"/>
            <a:ext cx="2083261" cy="62743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Wiegand26, wiegand37, custom, GSA75</a:t>
            </a:r>
            <a:endParaRPr lang="en-US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678" r="3140" b="10678"/>
          <a:stretch/>
        </p:blipFill>
        <p:spPr>
          <a:xfrm>
            <a:off x="5614254" y="3859439"/>
            <a:ext cx="684475" cy="504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9" y="864884"/>
            <a:ext cx="890699" cy="890699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" y="2712557"/>
            <a:ext cx="577242" cy="5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191909" y="2761749"/>
            <a:ext cx="1030707" cy="53153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294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43749" y="1422229"/>
            <a:ext cx="1978293" cy="432652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wiegand input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63" y="1379545"/>
            <a:ext cx="807973" cy="52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248">
            <a:off x="2388082" y="603191"/>
            <a:ext cx="2692237" cy="413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Image result for outpu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61" y="261807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mage result for input ic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4"/>
          <a:stretch/>
        </p:blipFill>
        <p:spPr bwMode="auto">
          <a:xfrm>
            <a:off x="5688126" y="2003496"/>
            <a:ext cx="536731" cy="4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mage result for input outpu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3272295"/>
            <a:ext cx="587144" cy="5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43751" y="1994782"/>
            <a:ext cx="2262439" cy="67839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door contact, REX</a:t>
            </a:r>
          </a:p>
          <a:p>
            <a:endParaRPr lang="en-US" sz="2000" dirty="0">
              <a:latin typeface="DINPr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3747" y="2573154"/>
            <a:ext cx="2045900" cy="67839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door lock,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cardreader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 LED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3747" y="3331054"/>
            <a:ext cx="1746340" cy="37251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universal I/O</a:t>
            </a:r>
          </a:p>
          <a:p>
            <a:endParaRPr lang="en-US" sz="2000" dirty="0">
              <a:latin typeface="DINPro"/>
            </a:endParaRPr>
          </a:p>
        </p:txBody>
      </p:sp>
      <p:pic>
        <p:nvPicPr>
          <p:cNvPr id="2060" name="Picture 12" descr="Image result for power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3" y="3379758"/>
            <a:ext cx="676147" cy="6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1906" y="3516163"/>
            <a:ext cx="1350050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 pitchFamily="34" charset="0"/>
              </a:rPr>
              <a:t>12V / 24V  </a:t>
            </a:r>
          </a:p>
        </p:txBody>
      </p:sp>
      <p:pic>
        <p:nvPicPr>
          <p:cNvPr id="2062" name="Picture 14" descr="Image result for door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12" y="708409"/>
            <a:ext cx="553220" cy="5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43747" y="763289"/>
            <a:ext cx="1746340" cy="432652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single door</a:t>
            </a:r>
          </a:p>
        </p:txBody>
      </p:sp>
    </p:spTree>
    <p:extLst>
      <p:ext uri="{BB962C8B-B14F-4D97-AF65-F5344CB8AC3E}">
        <p14:creationId xmlns:p14="http://schemas.microsoft.com/office/powerpoint/2010/main" val="42652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latin typeface="Arial Narrow" panose="020B0606020202030204" pitchFamily="34" charset="0"/>
              </a:rPr>
              <a:t>Delta Access Control 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Modular 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8200581-A908-4B83-8D4E-EFCA45DBEF1F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88811" y="2934135"/>
            <a:ext cx="8263389" cy="680648"/>
          </a:xfrm>
          <a:prstGeom prst="rect">
            <a:avLst/>
          </a:prstGeom>
        </p:spPr>
        <p:txBody>
          <a:bodyPr vert="horz" lIns="54000" tIns="54000" rIns="36000" bIns="22860" rtlCol="0">
            <a:norm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INPro-Medium" pitchFamily="34" charset="0"/>
              </a:rPr>
              <a:t>The number of doors controlled by a single O3 can be extended to a max of 24 by connecting up to 5 Power Injectors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04599" y="583133"/>
            <a:ext cx="3108065" cy="893852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79330" y="2156887"/>
            <a:ext cx="3373821" cy="0"/>
          </a:xfrm>
          <a:prstGeom prst="line">
            <a:avLst/>
          </a:prstGeom>
          <a:ln w="66675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" t="21942" r="6029" b="15803"/>
          <a:stretch/>
        </p:blipFill>
        <p:spPr>
          <a:xfrm>
            <a:off x="395575" y="1401381"/>
            <a:ext cx="3175414" cy="17359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6172" y="1864500"/>
            <a:ext cx="808876" cy="29238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CAN bus</a:t>
            </a:r>
          </a:p>
        </p:txBody>
      </p:sp>
      <p:cxnSp>
        <p:nvCxnSpPr>
          <p:cNvPr id="14" name="Straight Connector 13" title="max 70 m"/>
          <p:cNvCxnSpPr/>
          <p:nvPr/>
        </p:nvCxnSpPr>
        <p:spPr>
          <a:xfrm>
            <a:off x="554708" y="4383129"/>
            <a:ext cx="7982423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03966" y="4388035"/>
            <a:ext cx="719108" cy="29238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&lt;= 70m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1653127" y="1020921"/>
            <a:ext cx="1970550" cy="279100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Max 4 modules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66" b="76018" l="15357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23482" r="14879" b="25608"/>
          <a:stretch/>
        </p:blipFill>
        <p:spPr>
          <a:xfrm>
            <a:off x="5862956" y="1401381"/>
            <a:ext cx="2802269" cy="148593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623948" y="4006782"/>
            <a:ext cx="6676697" cy="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66" b="76018" l="15357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18234" r="14525" b="26479"/>
          <a:stretch/>
        </p:blipFill>
        <p:spPr>
          <a:xfrm>
            <a:off x="3754770" y="3588059"/>
            <a:ext cx="1300221" cy="7379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" t="21942" r="6029" b="15803"/>
          <a:stretch/>
        </p:blipFill>
        <p:spPr>
          <a:xfrm>
            <a:off x="554708" y="3651182"/>
            <a:ext cx="1486795" cy="812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66" b="76018" l="15357" r="843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18234" r="14525" b="26479"/>
          <a:stretch/>
        </p:blipFill>
        <p:spPr>
          <a:xfrm>
            <a:off x="7264090" y="3588059"/>
            <a:ext cx="1300221" cy="737963"/>
          </a:xfrm>
          <a:prstGeom prst="rect">
            <a:avLst/>
          </a:prstGeom>
        </p:spPr>
      </p:pic>
      <p:cxnSp>
        <p:nvCxnSpPr>
          <p:cNvPr id="19" name="Straight Connector 18" title="max 70 m"/>
          <p:cNvCxnSpPr/>
          <p:nvPr/>
        </p:nvCxnSpPr>
        <p:spPr>
          <a:xfrm>
            <a:off x="1691934" y="1401381"/>
            <a:ext cx="1691934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 title="max 70 m"/>
          <p:cNvCxnSpPr/>
          <p:nvPr/>
        </p:nvCxnSpPr>
        <p:spPr>
          <a:xfrm>
            <a:off x="6099733" y="1401381"/>
            <a:ext cx="1830032" cy="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"/>
          <p:cNvSpPr txBox="1">
            <a:spLocks/>
          </p:cNvSpPr>
          <p:nvPr/>
        </p:nvSpPr>
        <p:spPr>
          <a:xfrm>
            <a:off x="6088087" y="1020921"/>
            <a:ext cx="1970550" cy="279100"/>
          </a:xfrm>
          <a:prstGeom prst="rect">
            <a:avLst/>
          </a:prstGeom>
        </p:spPr>
        <p:txBody>
          <a:bodyPr vert="horz" lIns="54000" tIns="54000" rIns="36000" bIns="22860" rtlCol="0">
            <a:noAutofit/>
          </a:bodyPr>
          <a:lstStyle>
            <a:lvl1pPr marL="428625" indent="-428625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 sz="4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Max 4 modules</a:t>
            </a:r>
            <a:endParaRPr lang="en-US" sz="1800" dirty="0"/>
          </a:p>
        </p:txBody>
      </p:sp>
      <p:sp>
        <p:nvSpPr>
          <p:cNvPr id="2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2417" y="4857159"/>
            <a:ext cx="1509767" cy="92333"/>
          </a:xfrm>
        </p:spPr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" y="591530"/>
            <a:ext cx="7289719" cy="42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pPr marL="15874" indent="0"/>
            <a:r>
              <a:rPr lang="en-US" b="1" dirty="0" smtClean="0"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latin typeface="Arial Narrow" panose="020B0606020202030204" pitchFamily="34" charset="0"/>
              </a:rPr>
              <a:t>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Modular Solution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32" b="84848" l="8439" r="91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0238" r="9434" b="8540"/>
          <a:stretch/>
        </p:blipFill>
        <p:spPr>
          <a:xfrm rot="10800000" flipH="1">
            <a:off x="6805001" y="2031690"/>
            <a:ext cx="2090892" cy="11481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9892" y="2144111"/>
            <a:ext cx="2851795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en-US" dirty="0"/>
              <a:t>distributed access control system </a:t>
            </a:r>
            <a:r>
              <a:rPr lang="en-US" dirty="0" smtClean="0"/>
              <a:t>with similar architecture </a:t>
            </a:r>
            <a:r>
              <a:rPr lang="en-US" dirty="0"/>
              <a:t>to </a:t>
            </a:r>
            <a:r>
              <a:rPr lang="en-US" dirty="0" smtClean="0"/>
              <a:t>ASM </a:t>
            </a:r>
            <a:r>
              <a:rPr lang="en-US" dirty="0"/>
              <a:t>&amp; ADM</a:t>
            </a:r>
          </a:p>
        </p:txBody>
      </p:sp>
    </p:spTree>
    <p:extLst>
      <p:ext uri="{BB962C8B-B14F-4D97-AF65-F5344CB8AC3E}">
        <p14:creationId xmlns:p14="http://schemas.microsoft.com/office/powerpoint/2010/main" val="10225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496888" y="230192"/>
            <a:ext cx="8647112" cy="369887"/>
          </a:xfrm>
        </p:spPr>
        <p:txBody>
          <a:bodyPr>
            <a:normAutofit fontScale="70000" lnSpcReduction="20000"/>
          </a:bodyPr>
          <a:lstStyle/>
          <a:p>
            <a:pPr marL="15874" indent="0">
              <a:buNone/>
            </a:pP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solidFill>
                  <a:srgbClr val="E31937"/>
                </a:solidFill>
                <a:latin typeface="Arial Narrow" panose="020B0606020202030204" pitchFamily="34" charset="0"/>
              </a:rPr>
              <a:t>Solution</a:t>
            </a: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PoE Access (roadmap)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5" y="522857"/>
            <a:ext cx="890699" cy="890699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15" y="4016243"/>
            <a:ext cx="534450" cy="53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158795" y="2445944"/>
            <a:ext cx="2511503" cy="67839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OSDP &amp; wiegand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77" y="2412632"/>
            <a:ext cx="730335" cy="47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18589" y="1091700"/>
            <a:ext cx="3928648" cy="2219615"/>
            <a:chOff x="2354867" y="1444255"/>
            <a:chExt cx="3072692" cy="170621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92" b="83593" l="12800" r="86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3" t="16285" r="10525" b="12650"/>
            <a:stretch/>
          </p:blipFill>
          <p:spPr>
            <a:xfrm>
              <a:off x="2765329" y="1444255"/>
              <a:ext cx="2662230" cy="1690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492" b="83593" l="12800" r="86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40" t="16928" r="19401" b="12006"/>
            <a:stretch/>
          </p:blipFill>
          <p:spPr>
            <a:xfrm>
              <a:off x="3888336" y="1456240"/>
              <a:ext cx="619061" cy="1690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492" b="83593" l="12800" r="86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9" t="16928" r="46836" b="12006"/>
            <a:stretch/>
          </p:blipFill>
          <p:spPr>
            <a:xfrm>
              <a:off x="2354867" y="1460060"/>
              <a:ext cx="1533470" cy="1690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14" descr="Image result for door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30" y="691597"/>
            <a:ext cx="553220" cy="5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158790" y="735935"/>
            <a:ext cx="3309753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door (or 1 bidirectional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27" y="1574151"/>
            <a:ext cx="504226" cy="50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158790" y="1614062"/>
            <a:ext cx="3093730" cy="38720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DINPro"/>
              </a:rPr>
              <a:t>802.3bt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60W (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4P PoE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  <p:pic>
        <p:nvPicPr>
          <p:cNvPr id="32" name="Picture 12" descr="Image result for power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71" y="3174911"/>
            <a:ext cx="676147" cy="6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158791" y="3311316"/>
            <a:ext cx="1350050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 pitchFamily="34" charset="0"/>
              </a:rPr>
              <a:t>12V / 24V 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58791" y="4050654"/>
            <a:ext cx="588623" cy="40011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DINPro" pitchFamily="34" charset="0"/>
              </a:rPr>
              <a:t>294</a:t>
            </a:r>
          </a:p>
        </p:txBody>
      </p:sp>
      <p:pic>
        <p:nvPicPr>
          <p:cNvPr id="1028" name="Picture 4" descr="Image result for dollar sign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1" y="3335416"/>
            <a:ext cx="526328" cy="52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93765" y="3322507"/>
            <a:ext cx="4068257" cy="67839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PoE install typically requires ½ time and resources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9" y="3947862"/>
            <a:ext cx="671212" cy="6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84733" y="4091356"/>
            <a:ext cx="4068257" cy="38422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DINPro"/>
              </a:rPr>
              <a:t>Battery backup at the switch</a:t>
            </a:r>
            <a:endParaRPr lang="en-US" dirty="0">
              <a:solidFill>
                <a:schemeClr val="bg1">
                  <a:lumMod val="50000"/>
                </a:schemeClr>
              </a:solidFill>
              <a:latin typeface="DINPro"/>
            </a:endParaRPr>
          </a:p>
        </p:txBody>
      </p:sp>
    </p:spTree>
    <p:extLst>
      <p:ext uri="{BB962C8B-B14F-4D97-AF65-F5344CB8AC3E}">
        <p14:creationId xmlns:p14="http://schemas.microsoft.com/office/powerpoint/2010/main" val="28221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" y="647126"/>
            <a:ext cx="7136198" cy="4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pPr marL="15874" indent="0"/>
            <a:r>
              <a:rPr lang="en-US" b="1" dirty="0" smtClean="0">
                <a:latin typeface="Arial Narrow" panose="020B0606020202030204" pitchFamily="34" charset="0"/>
              </a:rPr>
              <a:t>Delta Access Control </a:t>
            </a:r>
            <a:r>
              <a:rPr lang="en-US" b="1" dirty="0" smtClean="0">
                <a:latin typeface="Arial Narrow" panose="020B0606020202030204" pitchFamily="34" charset="0"/>
              </a:rPr>
              <a:t>Solution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PoE Access Controller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64188" y="2031690"/>
            <a:ext cx="3023828" cy="181588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914400" lvl="1" indent="-342900">
              <a:buSzPts val="1800"/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Simplified installation and wiring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342900">
              <a:buSzPts val="18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Saves on labor installation only CAT5/6 cable </a:t>
            </a:r>
          </a:p>
          <a:p>
            <a:pPr marL="914400" lvl="1" indent="-342900">
              <a:buSzPts val="18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Battery backup at the server</a:t>
            </a:r>
          </a:p>
        </p:txBody>
      </p:sp>
    </p:spTree>
    <p:extLst>
      <p:ext uri="{BB962C8B-B14F-4D97-AF65-F5344CB8AC3E}">
        <p14:creationId xmlns:p14="http://schemas.microsoft.com/office/powerpoint/2010/main" val="6435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pPr marL="15874" indent="0"/>
            <a:r>
              <a:rPr lang="en-US" b="1" dirty="0" smtClean="0">
                <a:latin typeface="Arial Narrow" panose="020B0606020202030204" pitchFamily="34" charset="0"/>
              </a:rPr>
              <a:t>Delta Access Control Solution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5A9C12DC-491F-9444-86A2-13AC5C62A2F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Confidential Property of Delta Controls Inc.</a:t>
            </a:r>
            <a:endParaRPr lang="en-US" dirty="0"/>
          </a:p>
        </p:txBody>
      </p:sp>
      <p:pic>
        <p:nvPicPr>
          <p:cNvPr id="10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28" y="663538"/>
            <a:ext cx="3852428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242519" y="771354"/>
            <a:ext cx="4572000" cy="339580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marL="457200" indent="-381000">
              <a:spcBef>
                <a:spcPts val="1000"/>
              </a:spcBef>
              <a:buSzPts val="2400"/>
              <a:buChar char="•"/>
            </a:pPr>
            <a:r>
              <a:rPr lang="en-US" dirty="0"/>
              <a:t>Typical Single Direction Door</a:t>
            </a:r>
          </a:p>
          <a:p>
            <a:pPr marL="914400" lvl="1" indent="-381000">
              <a:buSzPts val="2400"/>
              <a:buChar char="•"/>
            </a:pPr>
            <a:r>
              <a:rPr lang="en-US" dirty="0"/>
              <a:t>1 - O3-DIN-ACCESS with 12/24 electric strike, card reader, door contact, and 12/24 request to exit device</a:t>
            </a:r>
          </a:p>
          <a:p>
            <a:pPr>
              <a:spcBef>
                <a:spcPts val="1000"/>
              </a:spcBef>
            </a:pPr>
            <a:endParaRPr lang="en-US" dirty="0"/>
          </a:p>
          <a:p>
            <a:pPr marL="457200" indent="-381000">
              <a:spcBef>
                <a:spcPts val="1000"/>
              </a:spcBef>
              <a:buSzPts val="2400"/>
              <a:buChar char="•"/>
            </a:pPr>
            <a:r>
              <a:rPr lang="en-US" dirty="0"/>
              <a:t>Single Direction Door with holder</a:t>
            </a:r>
          </a:p>
          <a:p>
            <a:pPr marL="914400" lvl="1" indent="-381000">
              <a:buSzPts val="2400"/>
              <a:buChar char="•"/>
            </a:pPr>
            <a:r>
              <a:rPr lang="en-US" dirty="0"/>
              <a:t>1 - O3-DIN-ACCESS with 12/24 electric strike, card reader, door contact, and 12/24 request to exit device, and 12/24VDC door holder</a:t>
            </a:r>
          </a:p>
        </p:txBody>
      </p:sp>
    </p:spTree>
    <p:extLst>
      <p:ext uri="{BB962C8B-B14F-4D97-AF65-F5344CB8AC3E}">
        <p14:creationId xmlns:p14="http://schemas.microsoft.com/office/powerpoint/2010/main" val="36159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ta Controls Office Theme">
  <a:themeElements>
    <a:clrScheme name="Custom 4">
      <a:dk1>
        <a:srgbClr val="000000"/>
      </a:dk1>
      <a:lt1>
        <a:sysClr val="window" lastClr="FFFFFF"/>
      </a:lt1>
      <a:dk2>
        <a:srgbClr val="E31937"/>
      </a:dk2>
      <a:lt2>
        <a:srgbClr val="898A8C"/>
      </a:lt2>
      <a:accent1>
        <a:srgbClr val="58595B"/>
      </a:accent1>
      <a:accent2>
        <a:srgbClr val="7F7F7F"/>
      </a:accent2>
      <a:accent3>
        <a:srgbClr val="A5A5A5"/>
      </a:accent3>
      <a:accent4>
        <a:srgbClr val="710C1B"/>
      </a:accent4>
      <a:accent5>
        <a:srgbClr val="AA1229"/>
      </a:accent5>
      <a:accent6>
        <a:srgbClr val="42B4E6"/>
      </a:accent6>
      <a:hlink>
        <a:srgbClr val="FFD100"/>
      </a:hlink>
      <a:folHlink>
        <a:srgbClr val="42B4E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lta Controls Text Slides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4F515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AA753BF-A783-4CE8-93D2-EBFB2DF95279}" vid="{A4665921-DEBE-4526-B793-7CE56F0891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8558</TotalTime>
  <Words>528</Words>
  <Application>Microsoft Office PowerPoint</Application>
  <PresentationFormat>On-screen Show (16:9)</PresentationFormat>
  <Paragraphs>106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 Unicode MS</vt:lpstr>
      <vt:lpstr>Arial</vt:lpstr>
      <vt:lpstr>Arial Narrow</vt:lpstr>
      <vt:lpstr>Calibri</vt:lpstr>
      <vt:lpstr>Calibri Light</vt:lpstr>
      <vt:lpstr>DINPro</vt:lpstr>
      <vt:lpstr>DINPro-Medium</vt:lpstr>
      <vt:lpstr>新細明體</vt:lpstr>
      <vt:lpstr>Wingdings</vt:lpstr>
      <vt:lpstr>Delta Controls Office Theme</vt:lpstr>
      <vt:lpstr>Delta Controls Text Slides</vt:lpstr>
      <vt:lpstr>Office Theme</vt:lpstr>
      <vt:lpstr>1_Office Theme</vt:lpstr>
      <vt:lpstr>2_Office Theme</vt:lpstr>
      <vt:lpstr>Delta V4 Access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Control V4: Access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Delta Controls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Access Control Business Case 2018</dc:subject>
  <dc:creator>David Ritter;Ladan Maali</dc:creator>
  <cp:lastModifiedBy>Shane Murphy</cp:lastModifiedBy>
  <cp:revision>657</cp:revision>
  <cp:lastPrinted>2018-03-07T22:59:45Z</cp:lastPrinted>
  <dcterms:created xsi:type="dcterms:W3CDTF">2017-09-27T17:13:20Z</dcterms:created>
  <dcterms:modified xsi:type="dcterms:W3CDTF">2019-12-20T19:45:05Z</dcterms:modified>
</cp:coreProperties>
</file>