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8" r:id="rId3"/>
  </p:sldMasterIdLst>
  <p:notesMasterIdLst>
    <p:notesMasterId r:id="rId23"/>
  </p:notesMasterIdLst>
  <p:sldIdLst>
    <p:sldId id="289" r:id="rId4"/>
    <p:sldId id="290" r:id="rId5"/>
    <p:sldId id="801" r:id="rId6"/>
    <p:sldId id="802" r:id="rId7"/>
    <p:sldId id="816" r:id="rId8"/>
    <p:sldId id="828" r:id="rId9"/>
    <p:sldId id="298" r:id="rId10"/>
    <p:sldId id="299" r:id="rId11"/>
    <p:sldId id="827" r:id="rId12"/>
    <p:sldId id="300" r:id="rId13"/>
    <p:sldId id="819" r:id="rId14"/>
    <p:sldId id="820" r:id="rId15"/>
    <p:sldId id="267" r:id="rId16"/>
    <p:sldId id="303" r:id="rId17"/>
    <p:sldId id="830" r:id="rId18"/>
    <p:sldId id="817" r:id="rId19"/>
    <p:sldId id="313" r:id="rId20"/>
    <p:sldId id="831" r:id="rId21"/>
    <p:sldId id="833" r:id="rId22"/>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368" userDrawn="1">
          <p15:clr>
            <a:srgbClr val="A4A3A4"/>
          </p15:clr>
        </p15:guide>
        <p15:guide id="2" pos="3840" userDrawn="1">
          <p15:clr>
            <a:srgbClr val="A4A3A4"/>
          </p15:clr>
        </p15:guide>
        <p15:guide id="3" orient="horz" pos="2136" userDrawn="1">
          <p15:clr>
            <a:srgbClr val="A4A3A4"/>
          </p15:clr>
        </p15:guide>
        <p15:guide id="4" pos="288" userDrawn="1">
          <p15:clr>
            <a:srgbClr val="A4A3A4"/>
          </p15:clr>
        </p15:guide>
        <p15:guide id="5" orient="horz" pos="1200" userDrawn="1">
          <p15:clr>
            <a:srgbClr val="A4A3A4"/>
          </p15:clr>
        </p15:guide>
        <p15:guide id="6" pos="1224" userDrawn="1">
          <p15:clr>
            <a:srgbClr val="A4A3A4"/>
          </p15:clr>
        </p15:guide>
        <p15:guide id="7" pos="64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937"/>
    <a:srgbClr val="58595B"/>
    <a:srgbClr val="FFFFFF"/>
    <a:srgbClr val="88898D"/>
    <a:srgbClr val="B1B2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98" autoAdjust="0"/>
    <p:restoredTop sz="78624" autoAdjust="0"/>
  </p:normalViewPr>
  <p:slideViewPr>
    <p:cSldViewPr snapToGrid="0">
      <p:cViewPr varScale="1">
        <p:scale>
          <a:sx n="70" d="100"/>
          <a:sy n="70" d="100"/>
        </p:scale>
        <p:origin x="605" y="62"/>
      </p:cViewPr>
      <p:guideLst>
        <p:guide pos="7368"/>
        <p:guide pos="3840"/>
        <p:guide orient="horz" pos="2136"/>
        <p:guide pos="288"/>
        <p:guide orient="horz" pos="1200"/>
        <p:guide pos="1224"/>
        <p:guide pos="6432"/>
      </p:guideLst>
    </p:cSldViewPr>
  </p:slid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0338" y="0"/>
            <a:ext cx="3038475" cy="463550"/>
          </a:xfrm>
          <a:prstGeom prst="rect">
            <a:avLst/>
          </a:prstGeom>
        </p:spPr>
        <p:txBody>
          <a:bodyPr vert="horz" lIns="91440" tIns="45720" rIns="91440" bIns="45720" rtlCol="0"/>
          <a:lstStyle>
            <a:lvl1pPr algn="r">
              <a:defRPr sz="1200">
                <a:latin typeface="Arial" panose="020B0604020202020204" pitchFamily="34" charset="0"/>
              </a:defRPr>
            </a:lvl1pPr>
          </a:lstStyle>
          <a:p>
            <a:fld id="{6278C855-0E1B-4EFE-89C9-1A401439B1D5}" type="datetimeFigureOut">
              <a:rPr lang="en-US" smtClean="0"/>
              <a:pPr/>
              <a:t>7/26/2020</a:t>
            </a:fld>
            <a:endParaRPr lang="en-US" dirty="0"/>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45000"/>
            <a:ext cx="5607050" cy="3636963"/>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0338" y="8772525"/>
            <a:ext cx="3038475" cy="463550"/>
          </a:xfrm>
          <a:prstGeom prst="rect">
            <a:avLst/>
          </a:prstGeom>
        </p:spPr>
        <p:txBody>
          <a:bodyPr vert="horz" lIns="91440" tIns="45720" rIns="91440" bIns="45720" rtlCol="0" anchor="b"/>
          <a:lstStyle>
            <a:lvl1pPr algn="r">
              <a:defRPr sz="1200">
                <a:latin typeface="Arial" panose="020B0604020202020204" pitchFamily="34" charset="0"/>
              </a:defRPr>
            </a:lvl1pPr>
          </a:lstStyle>
          <a:p>
            <a:fld id="{CAE5C3D9-0157-4A12-BC82-F8F6B53516AF}" type="slidenum">
              <a:rPr lang="en-US" smtClean="0"/>
              <a:pPr/>
              <a:t>‹#›</a:t>
            </a:fld>
            <a:endParaRPr lang="en-US" dirty="0"/>
          </a:p>
        </p:txBody>
      </p:sp>
    </p:spTree>
    <p:extLst>
      <p:ext uri="{BB962C8B-B14F-4D97-AF65-F5344CB8AC3E}">
        <p14:creationId xmlns:p14="http://schemas.microsoft.com/office/powerpoint/2010/main" val="1136600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ea typeface="+mn-ea"/>
                <a:cs typeface="+mn-cs"/>
              </a:rPr>
              <a:t>Delta Controls is an industry leader in Building Automation Systems, from sensors to enterprise grade data management systems, Delta Controls remains a leader in innovation and product development in the HVAC and building automation control industry. The drive to innovate and differentiate resulted in the sensor rich design of the O3 Sensor Hub 2.0 where machine learning techniques applied to multiple sensors are capable of providing more accurate, faster and smarter feedback of the conditions of a monitored space. The O3 Sensor Hub 2.0 joins the estimated 38 Billion devices in 2020 as an IoT pioneer in the building industry. Sensor data and pre-processed analysis of the space are reported to a cloud platform available for analysis and processing from almost any system.</a:t>
            </a:r>
          </a:p>
        </p:txBody>
      </p:sp>
      <p:sp>
        <p:nvSpPr>
          <p:cNvPr id="4" name="Slide Number Placeholder 3"/>
          <p:cNvSpPr>
            <a:spLocks noGrp="1"/>
          </p:cNvSpPr>
          <p:nvPr>
            <p:ph type="sldNum" sz="quarter" idx="5"/>
          </p:nvPr>
        </p:nvSpPr>
        <p:spPr/>
        <p:txBody>
          <a:bodyPr/>
          <a:lstStyle/>
          <a:p>
            <a:fld id="{CAE5C3D9-0157-4A12-BC82-F8F6B53516AF}" type="slidenum">
              <a:rPr lang="en-US" smtClean="0"/>
              <a:t>1</a:t>
            </a:fld>
            <a:endParaRPr lang="en-US"/>
          </a:p>
        </p:txBody>
      </p:sp>
    </p:spTree>
    <p:extLst>
      <p:ext uri="{BB962C8B-B14F-4D97-AF65-F5344CB8AC3E}">
        <p14:creationId xmlns:p14="http://schemas.microsoft.com/office/powerpoint/2010/main" val="1402249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ea typeface="+mn-ea"/>
                <a:cs typeface="+mn-cs"/>
              </a:rPr>
              <a:t>Similar to temperature, occupancy is handled using a combination of a standard PIR motion sensor, thermal IR sensor to detect the presence of human bodies and microphone to further analyze the space for audio conversation and even computer keyboard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ea typeface="+mn-ea"/>
                <a:cs typeface="+mn-cs"/>
              </a:rPr>
              <a:t>The PIR sensor will trigger immediately upon detection of movement.  Through</a:t>
            </a:r>
            <a:r>
              <a:rPr lang="en-CA" sz="1200" kern="1200" baseline="0" dirty="0">
                <a:solidFill>
                  <a:schemeClr val="tx1"/>
                </a:solidFill>
                <a:effectLst/>
                <a:ea typeface="+mn-ea"/>
                <a:cs typeface="+mn-cs"/>
              </a:rPr>
              <a:t> machine learning the ambient noise conditions are filtered out allowing the hub to identify new sounds indicating the space is still occupied. This is further </a:t>
            </a:r>
            <a:r>
              <a:rPr lang="en-CA" sz="1200" kern="1200" baseline="0" dirty="0" smtClean="0">
                <a:solidFill>
                  <a:schemeClr val="tx1"/>
                </a:solidFill>
                <a:effectLst/>
                <a:ea typeface="+mn-ea"/>
                <a:cs typeface="+mn-cs"/>
              </a:rPr>
              <a:t>complemented </a:t>
            </a:r>
            <a:r>
              <a:rPr lang="en-CA" sz="1200" kern="1200" baseline="0" dirty="0">
                <a:solidFill>
                  <a:schemeClr val="tx1"/>
                </a:solidFill>
                <a:effectLst/>
                <a:ea typeface="+mn-ea"/>
                <a:cs typeface="+mn-cs"/>
              </a:rPr>
              <a:t>by identifying heat spikes (</a:t>
            </a:r>
            <a:r>
              <a:rPr lang="en-CA" sz="1200" kern="1200" baseline="0" dirty="0" err="1">
                <a:solidFill>
                  <a:schemeClr val="tx1"/>
                </a:solidFill>
                <a:effectLst/>
                <a:ea typeface="+mn-ea"/>
                <a:cs typeface="+mn-cs"/>
              </a:rPr>
              <a:t>ie</a:t>
            </a:r>
            <a:r>
              <a:rPr lang="en-CA" sz="1200" kern="1200" baseline="0" dirty="0">
                <a:solidFill>
                  <a:schemeClr val="tx1"/>
                </a:solidFill>
                <a:effectLst/>
                <a:ea typeface="+mn-ea"/>
                <a:cs typeface="+mn-cs"/>
              </a:rPr>
              <a:t>. People)</a:t>
            </a:r>
            <a:endParaRPr lang="en-CA"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5"/>
          </p:nvPr>
        </p:nvSpPr>
        <p:spPr/>
        <p:txBody>
          <a:bodyPr/>
          <a:lstStyle/>
          <a:p>
            <a:fld id="{CAE5C3D9-0157-4A12-BC82-F8F6B53516AF}" type="slidenum">
              <a:rPr lang="en-US" smtClean="0"/>
              <a:t>10</a:t>
            </a:fld>
            <a:endParaRPr lang="en-US"/>
          </a:p>
        </p:txBody>
      </p:sp>
    </p:spTree>
    <p:extLst>
      <p:ext uri="{BB962C8B-B14F-4D97-AF65-F5344CB8AC3E}">
        <p14:creationId xmlns:p14="http://schemas.microsoft.com/office/powerpoint/2010/main" val="2487552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installation of the Sensor Hub used in the Education Market</a:t>
            </a:r>
          </a:p>
        </p:txBody>
      </p:sp>
      <p:sp>
        <p:nvSpPr>
          <p:cNvPr id="4" name="Slide Number Placeholder 3"/>
          <p:cNvSpPr>
            <a:spLocks noGrp="1"/>
          </p:cNvSpPr>
          <p:nvPr>
            <p:ph type="sldNum" sz="quarter" idx="5"/>
          </p:nvPr>
        </p:nvSpPr>
        <p:spPr/>
        <p:txBody>
          <a:bodyPr/>
          <a:lstStyle/>
          <a:p>
            <a:fld id="{CAE5C3D9-0157-4A12-BC82-F8F6B53516AF}" type="slidenum">
              <a:rPr lang="en-US" smtClean="0"/>
              <a:t>11</a:t>
            </a:fld>
            <a:endParaRPr lang="en-US"/>
          </a:p>
        </p:txBody>
      </p:sp>
    </p:spTree>
    <p:extLst>
      <p:ext uri="{BB962C8B-B14F-4D97-AF65-F5344CB8AC3E}">
        <p14:creationId xmlns:p14="http://schemas.microsoft.com/office/powerpoint/2010/main" val="3173540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installation of the Sensor Hub used in the Healthcare Market</a:t>
            </a:r>
          </a:p>
          <a:p>
            <a:endParaRPr lang="en-US" dirty="0"/>
          </a:p>
        </p:txBody>
      </p:sp>
      <p:sp>
        <p:nvSpPr>
          <p:cNvPr id="4" name="Slide Number Placeholder 3"/>
          <p:cNvSpPr>
            <a:spLocks noGrp="1"/>
          </p:cNvSpPr>
          <p:nvPr>
            <p:ph type="sldNum" sz="quarter" idx="5"/>
          </p:nvPr>
        </p:nvSpPr>
        <p:spPr/>
        <p:txBody>
          <a:bodyPr/>
          <a:lstStyle/>
          <a:p>
            <a:fld id="{CAE5C3D9-0157-4A12-BC82-F8F6B53516AF}" type="slidenum">
              <a:rPr lang="en-US" smtClean="0"/>
              <a:t>12</a:t>
            </a:fld>
            <a:endParaRPr lang="en-US"/>
          </a:p>
        </p:txBody>
      </p:sp>
    </p:spTree>
    <p:extLst>
      <p:ext uri="{BB962C8B-B14F-4D97-AF65-F5344CB8AC3E}">
        <p14:creationId xmlns:p14="http://schemas.microsoft.com/office/powerpoint/2010/main" val="2700787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Advantages of locating the sensor hub on the ceiling</a:t>
            </a:r>
          </a:p>
        </p:txBody>
      </p:sp>
      <p:sp>
        <p:nvSpPr>
          <p:cNvPr id="4" name="Slide Number Placeholder 3"/>
          <p:cNvSpPr>
            <a:spLocks noGrp="1"/>
          </p:cNvSpPr>
          <p:nvPr>
            <p:ph type="sldNum" sz="quarter" idx="5"/>
          </p:nvPr>
        </p:nvSpPr>
        <p:spPr/>
        <p:txBody>
          <a:bodyPr/>
          <a:lstStyle/>
          <a:p>
            <a:fld id="{CAE5C3D9-0157-4A12-BC82-F8F6B53516AF}" type="slidenum">
              <a:rPr lang="en-US" smtClean="0"/>
              <a:t>13</a:t>
            </a:fld>
            <a:endParaRPr lang="en-US"/>
          </a:p>
        </p:txBody>
      </p:sp>
    </p:spTree>
    <p:extLst>
      <p:ext uri="{BB962C8B-B14F-4D97-AF65-F5344CB8AC3E}">
        <p14:creationId xmlns:p14="http://schemas.microsoft.com/office/powerpoint/2010/main" val="3775370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32 </a:t>
            </a:r>
            <a:r>
              <a:rPr lang="en-US" dirty="0" err="1"/>
              <a:t>EnOcean</a:t>
            </a:r>
            <a:r>
              <a:rPr lang="en-US" dirty="0"/>
              <a:t> devices can be interfaced to a single Sensor Hub</a:t>
            </a:r>
            <a:r>
              <a:rPr lang="en-US" dirty="0" smtClean="0"/>
              <a:t>.</a:t>
            </a:r>
            <a:r>
              <a:rPr lang="en-US" baseline="0" dirty="0" smtClean="0"/>
              <a:t> Sensor Hubs can be ordered with </a:t>
            </a:r>
            <a:r>
              <a:rPr lang="en-US" baseline="0" dirty="0" err="1" smtClean="0"/>
              <a:t>enOcean</a:t>
            </a:r>
            <a:r>
              <a:rPr lang="en-US" baseline="0" dirty="0" smtClean="0"/>
              <a:t> radios however firmware to link to </a:t>
            </a:r>
            <a:r>
              <a:rPr lang="en-US" baseline="0" dirty="0" err="1" smtClean="0"/>
              <a:t>enOcean</a:t>
            </a:r>
            <a:r>
              <a:rPr lang="en-US" baseline="0" dirty="0" smtClean="0"/>
              <a:t> devices will be available in 2021.</a:t>
            </a:r>
          </a:p>
          <a:p>
            <a:endParaRPr lang="en-US" dirty="0"/>
          </a:p>
          <a:p>
            <a:r>
              <a:rPr lang="en-US" dirty="0"/>
              <a:t>Two way BLE communication available.</a:t>
            </a:r>
          </a:p>
          <a:p>
            <a:r>
              <a:rPr lang="en-US" dirty="0"/>
              <a:t>Up to 12 IR codes can be programmed in the Sensor Hub and can be programmed to control IR devices in the room.</a:t>
            </a:r>
          </a:p>
        </p:txBody>
      </p:sp>
      <p:sp>
        <p:nvSpPr>
          <p:cNvPr id="4" name="Slide Number Placeholder 3"/>
          <p:cNvSpPr>
            <a:spLocks noGrp="1"/>
          </p:cNvSpPr>
          <p:nvPr>
            <p:ph type="sldNum" sz="quarter" idx="5"/>
          </p:nvPr>
        </p:nvSpPr>
        <p:spPr/>
        <p:txBody>
          <a:bodyPr/>
          <a:lstStyle/>
          <a:p>
            <a:fld id="{CAE5C3D9-0157-4A12-BC82-F8F6B53516AF}" type="slidenum">
              <a:rPr lang="en-US" smtClean="0"/>
              <a:t>14</a:t>
            </a:fld>
            <a:endParaRPr lang="en-US"/>
          </a:p>
        </p:txBody>
      </p:sp>
    </p:spTree>
    <p:extLst>
      <p:ext uri="{BB962C8B-B14F-4D97-AF65-F5344CB8AC3E}">
        <p14:creationId xmlns:p14="http://schemas.microsoft.com/office/powerpoint/2010/main" val="1127064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6f9966a0a5_5_2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BACnet</a:t>
            </a:r>
            <a:r>
              <a:rPr lang="en-US" dirty="0"/>
              <a:t> Secure </a:t>
            </a:r>
            <a:r>
              <a:rPr lang="en-US" dirty="0" smtClean="0"/>
              <a:t>will be available</a:t>
            </a:r>
            <a:r>
              <a:rPr lang="en-US" baseline="0" dirty="0" smtClean="0"/>
              <a:t> in a future firmware update.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For TLS (REST and MQTT), customer certificates can be written to the Sensor Hub. Customer generated private certificates are encrypted using the Hub's public key</a:t>
            </a:r>
            <a:r>
              <a:rPr lang="en-US" sz="1200" kern="1200" dirty="0" smtClean="0">
                <a:solidFill>
                  <a:schemeClr val="tx1"/>
                </a:solidFill>
                <a:effectLs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NFC is used to read/write</a:t>
            </a:r>
            <a:r>
              <a:rPr lang="en-US" baseline="0" dirty="0" smtClean="0"/>
              <a:t> </a:t>
            </a:r>
            <a:r>
              <a:rPr lang="en-US" dirty="0" smtClean="0"/>
              <a:t>network settings</a:t>
            </a:r>
            <a:r>
              <a:rPr lang="en-US" baseline="0" dirty="0" smtClean="0"/>
              <a:t> even when the hub is not powered</a:t>
            </a:r>
            <a:r>
              <a:rPr lang="en-US" dirty="0" smtClean="0"/>
              <a:t>. The NFC can be locked from read/writes from the NFC app.</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BLE uses AES-CCM encryption and a 6 digit customizable passcodes. </a:t>
            </a: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592" name="Google Shape;592;g6f9966a0a5_5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3582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492b0b2ac_0_63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CA" sz="1200" kern="1200" dirty="0" smtClean="0">
                <a:solidFill>
                  <a:schemeClr val="tx1"/>
                </a:solidFill>
                <a:effectLst/>
                <a:ea typeface="+mn-ea"/>
                <a:cs typeface="+mn-cs"/>
              </a:rPr>
              <a:t>Web commissioning tool that</a:t>
            </a:r>
            <a:r>
              <a:rPr lang="en-CA" sz="1200" kern="1200" baseline="0" dirty="0" smtClean="0">
                <a:solidFill>
                  <a:schemeClr val="tx1"/>
                </a:solidFill>
                <a:effectLst/>
                <a:ea typeface="+mn-ea"/>
                <a:cs typeface="+mn-cs"/>
              </a:rPr>
              <a:t> was tested during the field trial will be released in 2021. The purpose of the web configuration tool </a:t>
            </a:r>
            <a:r>
              <a:rPr lang="en-CA" sz="1200" kern="1200" dirty="0" smtClean="0">
                <a:solidFill>
                  <a:schemeClr val="tx1"/>
                </a:solidFill>
                <a:effectLst/>
                <a:ea typeface="+mn-ea"/>
                <a:cs typeface="+mn-cs"/>
              </a:rPr>
              <a:t>is </a:t>
            </a:r>
            <a:r>
              <a:rPr lang="en-CA" sz="1200" kern="1200" dirty="0">
                <a:solidFill>
                  <a:schemeClr val="tx1"/>
                </a:solidFill>
                <a:effectLst/>
                <a:ea typeface="+mn-ea"/>
                <a:cs typeface="+mn-cs"/>
              </a:rPr>
              <a:t>to</a:t>
            </a:r>
            <a:r>
              <a:rPr lang="en-CA" sz="1200" kern="1200" baseline="0" dirty="0">
                <a:solidFill>
                  <a:schemeClr val="tx1"/>
                </a:solidFill>
                <a:effectLst/>
                <a:ea typeface="+mn-ea"/>
                <a:cs typeface="+mn-cs"/>
              </a:rPr>
              <a:t> </a:t>
            </a:r>
            <a:r>
              <a:rPr lang="en-CA" sz="1200" kern="1200" dirty="0">
                <a:solidFill>
                  <a:schemeClr val="tx1"/>
                </a:solidFill>
                <a:effectLst/>
                <a:ea typeface="+mn-ea"/>
                <a:cs typeface="+mn-cs"/>
              </a:rPr>
              <a:t>make the installation and configuration as fast and simple as possible. This </a:t>
            </a:r>
            <a:r>
              <a:rPr lang="en-CA" sz="1200" kern="1200" dirty="0" smtClean="0">
                <a:solidFill>
                  <a:schemeClr val="tx1"/>
                </a:solidFill>
                <a:effectLst/>
                <a:ea typeface="+mn-ea"/>
                <a:cs typeface="+mn-cs"/>
              </a:rPr>
              <a:t>is </a:t>
            </a:r>
            <a:r>
              <a:rPr lang="en-CA" sz="1200" kern="1200" dirty="0">
                <a:solidFill>
                  <a:schemeClr val="tx1"/>
                </a:solidFill>
                <a:effectLst/>
                <a:ea typeface="+mn-ea"/>
                <a:cs typeface="+mn-cs"/>
              </a:rPr>
              <a:t>accomplished </a:t>
            </a:r>
            <a:r>
              <a:rPr lang="en-CA" sz="1200" kern="1200" dirty="0" smtClean="0">
                <a:solidFill>
                  <a:schemeClr val="tx1"/>
                </a:solidFill>
                <a:effectLst/>
                <a:ea typeface="+mn-ea"/>
                <a:cs typeface="+mn-cs"/>
              </a:rPr>
              <a:t>using the </a:t>
            </a:r>
            <a:r>
              <a:rPr lang="en-CA" sz="1200" kern="1200" dirty="0">
                <a:solidFill>
                  <a:schemeClr val="tx1"/>
                </a:solidFill>
                <a:effectLst/>
                <a:ea typeface="+mn-ea"/>
                <a:cs typeface="+mn-cs"/>
              </a:rPr>
              <a:t>web </a:t>
            </a:r>
            <a:r>
              <a:rPr lang="en-CA" sz="1200" kern="1200" dirty="0" smtClean="0">
                <a:solidFill>
                  <a:schemeClr val="tx1"/>
                </a:solidFill>
                <a:effectLst/>
                <a:ea typeface="+mn-ea"/>
                <a:cs typeface="+mn-cs"/>
              </a:rPr>
              <a:t>configuration tool </a:t>
            </a:r>
            <a:r>
              <a:rPr lang="en-CA" sz="1200" kern="1200" dirty="0">
                <a:solidFill>
                  <a:schemeClr val="tx1"/>
                </a:solidFill>
                <a:effectLst/>
                <a:ea typeface="+mn-ea"/>
                <a:cs typeface="+mn-cs"/>
              </a:rPr>
              <a:t>that </a:t>
            </a:r>
            <a:r>
              <a:rPr lang="en-CA" sz="1200" kern="1200" dirty="0" smtClean="0">
                <a:solidFill>
                  <a:schemeClr val="tx1"/>
                </a:solidFill>
                <a:effectLst/>
                <a:ea typeface="+mn-ea"/>
                <a:cs typeface="+mn-cs"/>
              </a:rPr>
              <a:t>allows building engineers</a:t>
            </a:r>
            <a:r>
              <a:rPr lang="en-CA" sz="1200" kern="1200" baseline="0" dirty="0" smtClean="0">
                <a:solidFill>
                  <a:schemeClr val="tx1"/>
                </a:solidFill>
                <a:effectLst/>
                <a:ea typeface="+mn-ea"/>
                <a:cs typeface="+mn-cs"/>
              </a:rPr>
              <a:t> to</a:t>
            </a:r>
            <a:r>
              <a:rPr lang="en-CA" sz="1200" kern="1200" dirty="0" smtClean="0">
                <a:solidFill>
                  <a:schemeClr val="tx1"/>
                </a:solidFill>
                <a:effectLst/>
                <a:ea typeface="+mn-ea"/>
                <a:cs typeface="+mn-cs"/>
              </a:rPr>
              <a:t> </a:t>
            </a:r>
            <a:r>
              <a:rPr lang="en-CA" sz="1200" kern="1200" dirty="0">
                <a:solidFill>
                  <a:schemeClr val="tx1"/>
                </a:solidFill>
                <a:effectLst/>
                <a:ea typeface="+mn-ea"/>
                <a:cs typeface="+mn-cs"/>
              </a:rPr>
              <a:t>setup and </a:t>
            </a:r>
            <a:r>
              <a:rPr lang="en-CA" sz="1200" kern="1200" dirty="0" smtClean="0">
                <a:solidFill>
                  <a:schemeClr val="tx1"/>
                </a:solidFill>
                <a:effectLst/>
                <a:ea typeface="+mn-ea"/>
                <a:cs typeface="+mn-cs"/>
              </a:rPr>
              <a:t>configure</a:t>
            </a:r>
            <a:r>
              <a:rPr lang="en-CA" sz="1200" kern="1200" baseline="0" dirty="0" smtClean="0">
                <a:solidFill>
                  <a:schemeClr val="tx1"/>
                </a:solidFill>
                <a:effectLst/>
                <a:ea typeface="+mn-ea"/>
                <a:cs typeface="+mn-cs"/>
              </a:rPr>
              <a:t> the hub network</a:t>
            </a:r>
            <a:r>
              <a:rPr lang="en-CA" sz="1200" kern="1200" dirty="0" smtClean="0">
                <a:solidFill>
                  <a:schemeClr val="tx1"/>
                </a:solidFill>
                <a:effectLst/>
                <a:ea typeface="+mn-ea"/>
                <a:cs typeface="+mn-cs"/>
              </a:rPr>
              <a:t> </a:t>
            </a:r>
            <a:r>
              <a:rPr lang="en-CA" sz="1200" kern="1200" dirty="0">
                <a:solidFill>
                  <a:schemeClr val="tx1"/>
                </a:solidFill>
                <a:effectLst/>
                <a:ea typeface="+mn-ea"/>
                <a:cs typeface="+mn-cs"/>
              </a:rPr>
              <a:t>in the Cloud and have the configuration </a:t>
            </a:r>
            <a:r>
              <a:rPr lang="en-CA" sz="1200" kern="1200" dirty="0" smtClean="0">
                <a:solidFill>
                  <a:schemeClr val="tx1"/>
                </a:solidFill>
                <a:effectLst/>
                <a:ea typeface="+mn-ea"/>
                <a:cs typeface="+mn-cs"/>
              </a:rPr>
              <a:t>linked to the hub via</a:t>
            </a:r>
            <a:r>
              <a:rPr lang="en-CA" sz="1200" kern="1200" baseline="0" dirty="0" smtClean="0">
                <a:solidFill>
                  <a:schemeClr val="tx1"/>
                </a:solidFill>
                <a:effectLst/>
                <a:ea typeface="+mn-ea"/>
                <a:cs typeface="+mn-cs"/>
              </a:rPr>
              <a:t> the mobile setup app. </a:t>
            </a:r>
          </a:p>
          <a:p>
            <a:pPr marL="0" marR="0" lvl="0" indent="0" algn="l" defTabSz="914400" rtl="0" eaLnBrk="1" fontAlgn="auto" latinLnBrk="0" hangingPunct="1">
              <a:lnSpc>
                <a:spcPct val="115000"/>
              </a:lnSpc>
              <a:spcBef>
                <a:spcPts val="0"/>
              </a:spcBef>
              <a:spcAft>
                <a:spcPts val="1000"/>
              </a:spcAft>
              <a:buClrTx/>
              <a:buSzTx/>
              <a:buFontTx/>
              <a:buNone/>
              <a:tabLst/>
              <a:defRPr/>
            </a:pPr>
            <a:endParaRPr lang="en-CA" sz="1200" kern="1200" baseline="0" dirty="0" smtClean="0">
              <a:solidFill>
                <a:schemeClr val="tx1"/>
              </a:solidFill>
              <a:effectLst/>
              <a:ea typeface="+mn-ea"/>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lang="en-CA" sz="1200" kern="1200" baseline="0" dirty="0" smtClean="0">
                <a:solidFill>
                  <a:schemeClr val="tx1"/>
                </a:solidFill>
                <a:effectLst/>
                <a:ea typeface="+mn-ea"/>
                <a:cs typeface="+mn-cs"/>
              </a:rPr>
              <a:t>The O3 Setup Lite is a version that does not use the cloud provisioning tool.</a:t>
            </a:r>
          </a:p>
        </p:txBody>
      </p:sp>
      <p:sp>
        <p:nvSpPr>
          <p:cNvPr id="485" name="Google Shape;485;g6492b0b2ac_0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0391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err="1" smtClean="0">
                <a:solidFill>
                  <a:schemeClr val="tx1"/>
                </a:solidFill>
                <a:effectLst/>
                <a:latin typeface="+mn-lt"/>
                <a:ea typeface="+mn-ea"/>
                <a:cs typeface="+mn-cs"/>
              </a:rPr>
              <a:t>IoT</a:t>
            </a:r>
            <a:r>
              <a:rPr lang="en-CA" sz="1200" b="0" i="0" kern="1200" dirty="0" smtClean="0">
                <a:solidFill>
                  <a:schemeClr val="tx1"/>
                </a:solidFill>
                <a:effectLst/>
                <a:latin typeface="+mn-lt"/>
                <a:ea typeface="+mn-ea"/>
                <a:cs typeface="+mn-cs"/>
              </a:rPr>
              <a:t> Connected Sensors provide platform for custom</a:t>
            </a:r>
            <a:r>
              <a:rPr lang="en-CA" sz="1200" b="0" i="0" kern="1200" baseline="0" dirty="0" smtClean="0">
                <a:solidFill>
                  <a:schemeClr val="tx1"/>
                </a:solidFill>
                <a:effectLst/>
                <a:latin typeface="+mn-lt"/>
                <a:ea typeface="+mn-ea"/>
                <a:cs typeface="+mn-cs"/>
              </a:rPr>
              <a:t> app development and feature rich applications.</a:t>
            </a:r>
          </a:p>
          <a:p>
            <a:r>
              <a:rPr lang="en-CA" sz="1200" b="0" i="0" kern="1200" baseline="0" dirty="0" smtClean="0">
                <a:solidFill>
                  <a:schemeClr val="tx1"/>
                </a:solidFill>
                <a:effectLst/>
                <a:latin typeface="+mn-lt"/>
                <a:ea typeface="+mn-ea"/>
                <a:cs typeface="+mn-cs"/>
              </a:rPr>
              <a:t>Open protocols and published API’s available for custom app integration and development</a:t>
            </a:r>
            <a:endParaRPr lang="en-US" dirty="0"/>
          </a:p>
        </p:txBody>
      </p:sp>
      <p:sp>
        <p:nvSpPr>
          <p:cNvPr id="4" name="Slide Number Placeholder 3"/>
          <p:cNvSpPr>
            <a:spLocks noGrp="1"/>
          </p:cNvSpPr>
          <p:nvPr>
            <p:ph type="sldNum" sz="quarter" idx="10"/>
          </p:nvPr>
        </p:nvSpPr>
        <p:spPr/>
        <p:txBody>
          <a:bodyPr/>
          <a:lstStyle/>
          <a:p>
            <a:fld id="{64495B0F-7F25-4A81-AB7A-1261E47CA23F}" type="slidenum">
              <a:rPr lang="en-US" smtClean="0"/>
              <a:t>18</a:t>
            </a:fld>
            <a:endParaRPr lang="en-US"/>
          </a:p>
        </p:txBody>
      </p:sp>
    </p:spTree>
    <p:extLst>
      <p:ext uri="{BB962C8B-B14F-4D97-AF65-F5344CB8AC3E}">
        <p14:creationId xmlns:p14="http://schemas.microsoft.com/office/powerpoint/2010/main" val="3123410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MQTT integrations with 3</a:t>
            </a:r>
            <a:r>
              <a:rPr lang="en-US" baseline="30000" dirty="0" smtClean="0"/>
              <a:t>rd</a:t>
            </a:r>
            <a:r>
              <a:rPr lang="en-US" baseline="0" dirty="0" smtClean="0"/>
              <a:t> party apps, dashboards and systems is possible.</a:t>
            </a:r>
            <a:endParaRPr lang="en-US" dirty="0"/>
          </a:p>
        </p:txBody>
      </p:sp>
      <p:sp>
        <p:nvSpPr>
          <p:cNvPr id="4" name="Slide Number Placeholder 3"/>
          <p:cNvSpPr>
            <a:spLocks noGrp="1"/>
          </p:cNvSpPr>
          <p:nvPr>
            <p:ph type="sldNum" sz="quarter" idx="10"/>
          </p:nvPr>
        </p:nvSpPr>
        <p:spPr/>
        <p:txBody>
          <a:bodyPr/>
          <a:lstStyle/>
          <a:p>
            <a:fld id="{CAE5C3D9-0157-4A12-BC82-F8F6B53516AF}" type="slidenum">
              <a:rPr lang="en-US" smtClean="0"/>
              <a:pPr/>
              <a:t>19</a:t>
            </a:fld>
            <a:endParaRPr lang="en-US" dirty="0"/>
          </a:p>
        </p:txBody>
      </p:sp>
    </p:spTree>
    <p:extLst>
      <p:ext uri="{BB962C8B-B14F-4D97-AF65-F5344CB8AC3E}">
        <p14:creationId xmlns:p14="http://schemas.microsoft.com/office/powerpoint/2010/main" val="3392167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ea typeface="+mn-ea"/>
                <a:cs typeface="+mn-cs"/>
              </a:rPr>
              <a:t>Internet of Things (IoT) standards and security infrastructure are at an optimal stage for widespread deployment of IoT systems. IoT devices are predicted to reach 38 Billion in 2020 equating to a $581B industry. The sensor suite of the Sensor Hub and convenient installation location has positioned the Sensor Hub 2.0 as an ideal device for smart buildings. </a:t>
            </a:r>
          </a:p>
          <a:p>
            <a:endParaRPr lang="en-CA"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ea typeface="+mn-ea"/>
                <a:cs typeface="+mn-cs"/>
              </a:rPr>
              <a:t>In 2020, smart buildings will be one of the largest vertical markets for IoT in terms of revenue at 16.8 percent of the market. In contrast, consumer electronics, which has dominated this industry are only set to take 17.9 percent of the $581B market. </a:t>
            </a:r>
          </a:p>
          <a:p>
            <a:endParaRPr lang="en-CA"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ea typeface="+mn-ea"/>
                <a:cs typeface="+mn-cs"/>
              </a:rPr>
              <a:t>In order to achieve widespread adoption as a standardized IoT device, interoperability with other systems was considered as a critical component in its design. Standardized hardware interfaces as well as software APIs were integrated into the Sensor Hub 2.0 platform. The intent is that integration with cloud services and publicized APIs will facilitate rapid development of applications and fuel new business models allowing Delta to become the industry leader of IoT in Buildings.</a:t>
            </a:r>
          </a:p>
          <a:p>
            <a:endParaRPr lang="en-CA"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5"/>
          </p:nvPr>
        </p:nvSpPr>
        <p:spPr/>
        <p:txBody>
          <a:bodyPr/>
          <a:lstStyle/>
          <a:p>
            <a:fld id="{CAE5C3D9-0157-4A12-BC82-F8F6B53516AF}" type="slidenum">
              <a:rPr lang="en-US" smtClean="0"/>
              <a:t>2</a:t>
            </a:fld>
            <a:endParaRPr lang="en-US"/>
          </a:p>
        </p:txBody>
      </p:sp>
    </p:spTree>
    <p:extLst>
      <p:ext uri="{BB962C8B-B14F-4D97-AF65-F5344CB8AC3E}">
        <p14:creationId xmlns:p14="http://schemas.microsoft.com/office/powerpoint/2010/main" val="2002823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 O3 Sensor Hub is a product that observes its surrounding environment and </a:t>
            </a:r>
            <a:r>
              <a:rPr lang="en-US" sz="1200" kern="1200" dirty="0" smtClean="0">
                <a:solidFill>
                  <a:schemeClr val="tx1"/>
                </a:solidFill>
                <a:effectLst/>
                <a:ea typeface="+mn-ea"/>
                <a:cs typeface="+mn-cs"/>
              </a:rPr>
              <a:t>communicates to almost any controller </a:t>
            </a:r>
            <a:r>
              <a:rPr lang="en-US" sz="1200" kern="1200" dirty="0">
                <a:solidFill>
                  <a:schemeClr val="tx1"/>
                </a:solidFill>
                <a:effectLst/>
                <a:ea typeface="+mn-ea"/>
                <a:cs typeface="+mn-cs"/>
              </a:rPr>
              <a:t>or supervisory platform. To achieve this, it uses our patented Sensor Fusion technology to monitor over eight space </a:t>
            </a:r>
            <a:r>
              <a:rPr lang="en-US" sz="1200" kern="1200" dirty="0" smtClean="0">
                <a:solidFill>
                  <a:schemeClr val="tx1"/>
                </a:solidFill>
                <a:effectLst/>
                <a:ea typeface="+mn-ea"/>
                <a:cs typeface="+mn-cs"/>
              </a:rPr>
              <a:t>characteristics,</a:t>
            </a:r>
            <a:r>
              <a:rPr lang="en-US" sz="1200" kern="1200" baseline="0" dirty="0" smtClean="0">
                <a:solidFill>
                  <a:schemeClr val="tx1"/>
                </a:solidFill>
                <a:effectLst/>
                <a:ea typeface="+mn-ea"/>
                <a:cs typeface="+mn-cs"/>
              </a:rPr>
              <a:t> t</a:t>
            </a:r>
            <a:r>
              <a:rPr lang="en-US" sz="1200" kern="1200" dirty="0" smtClean="0">
                <a:solidFill>
                  <a:schemeClr val="tx1"/>
                </a:solidFill>
                <a:effectLst/>
                <a:ea typeface="+mn-ea"/>
                <a:cs typeface="+mn-cs"/>
              </a:rPr>
              <a:t>hese characteristics </a:t>
            </a:r>
            <a:r>
              <a:rPr lang="en-US" sz="1200" kern="1200" dirty="0">
                <a:solidFill>
                  <a:schemeClr val="tx1"/>
                </a:solidFill>
                <a:effectLst/>
                <a:ea typeface="+mn-ea"/>
                <a:cs typeface="+mn-cs"/>
              </a:rPr>
              <a:t>are </a:t>
            </a:r>
            <a:r>
              <a:rPr lang="en-US" sz="1200" kern="1200" dirty="0" smtClean="0">
                <a:solidFill>
                  <a:schemeClr val="tx1"/>
                </a:solidFill>
                <a:effectLst/>
                <a:ea typeface="+mn-ea"/>
                <a:cs typeface="+mn-cs"/>
              </a:rPr>
              <a:t>pre-processed</a:t>
            </a:r>
            <a:r>
              <a:rPr lang="en-US" sz="1200" kern="1200" baseline="0" dirty="0" smtClean="0">
                <a:solidFill>
                  <a:schemeClr val="tx1"/>
                </a:solidFill>
                <a:effectLst/>
                <a:ea typeface="+mn-ea"/>
                <a:cs typeface="+mn-cs"/>
              </a:rPr>
              <a:t> and </a:t>
            </a:r>
            <a:r>
              <a:rPr lang="en-US" sz="1200" kern="1200" dirty="0" smtClean="0">
                <a:solidFill>
                  <a:schemeClr val="tx1"/>
                </a:solidFill>
                <a:effectLst/>
                <a:ea typeface="+mn-ea"/>
                <a:cs typeface="+mn-cs"/>
              </a:rPr>
              <a:t>communicated </a:t>
            </a:r>
            <a:r>
              <a:rPr lang="en-US" sz="1200" kern="1200" dirty="0">
                <a:solidFill>
                  <a:schemeClr val="tx1"/>
                </a:solidFill>
                <a:effectLst/>
                <a:ea typeface="+mn-ea"/>
                <a:cs typeface="+mn-cs"/>
              </a:rPr>
              <a:t>to </a:t>
            </a:r>
            <a:r>
              <a:rPr lang="en-US" sz="1200" kern="1200" dirty="0" smtClean="0">
                <a:solidFill>
                  <a:schemeClr val="tx1"/>
                </a:solidFill>
                <a:effectLst/>
                <a:ea typeface="+mn-ea"/>
                <a:cs typeface="+mn-cs"/>
              </a:rPr>
              <a:t>any controller, </a:t>
            </a:r>
            <a:r>
              <a:rPr lang="en-US" sz="1200" kern="1200" dirty="0">
                <a:solidFill>
                  <a:schemeClr val="tx1"/>
                </a:solidFill>
                <a:effectLst/>
                <a:ea typeface="+mn-ea"/>
                <a:cs typeface="+mn-cs"/>
              </a:rPr>
              <a:t>BMS </a:t>
            </a:r>
            <a:r>
              <a:rPr lang="en-US" sz="1200" kern="1200" dirty="0" smtClean="0">
                <a:solidFill>
                  <a:schemeClr val="tx1"/>
                </a:solidFill>
                <a:effectLst/>
                <a:ea typeface="+mn-ea"/>
                <a:cs typeface="+mn-cs"/>
              </a:rPr>
              <a:t>supervisor</a:t>
            </a:r>
            <a:r>
              <a:rPr lang="en-US" sz="1200" kern="1200" baseline="0" dirty="0" smtClean="0">
                <a:solidFill>
                  <a:schemeClr val="tx1"/>
                </a:solidFill>
                <a:effectLst/>
                <a:ea typeface="+mn-ea"/>
                <a:cs typeface="+mn-cs"/>
              </a:rPr>
              <a:t> or</a:t>
            </a:r>
            <a:r>
              <a:rPr lang="en-US" sz="1200" kern="1200" dirty="0" smtClean="0">
                <a:solidFill>
                  <a:schemeClr val="tx1"/>
                </a:solidFill>
                <a:effectLst/>
                <a:ea typeface="+mn-ea"/>
                <a:cs typeface="+mn-cs"/>
              </a:rPr>
              <a:t> </a:t>
            </a:r>
            <a:r>
              <a:rPr lang="en-US" sz="1200" kern="1200" dirty="0">
                <a:solidFill>
                  <a:schemeClr val="tx1"/>
                </a:solidFill>
                <a:effectLst/>
                <a:ea typeface="+mn-ea"/>
                <a:cs typeface="+mn-cs"/>
              </a:rPr>
              <a:t>cloud </a:t>
            </a:r>
            <a:r>
              <a:rPr lang="en-US" sz="1200" kern="1200" dirty="0" smtClean="0">
                <a:solidFill>
                  <a:schemeClr val="tx1"/>
                </a:solidFill>
                <a:effectLst/>
                <a:ea typeface="+mn-ea"/>
                <a:cs typeface="+mn-cs"/>
              </a:rPr>
              <a:t>database.</a:t>
            </a:r>
            <a:endParaRPr lang="en-US" dirty="0"/>
          </a:p>
        </p:txBody>
      </p:sp>
      <p:sp>
        <p:nvSpPr>
          <p:cNvPr id="4" name="Slide Number Placeholder 3"/>
          <p:cNvSpPr>
            <a:spLocks noGrp="1"/>
          </p:cNvSpPr>
          <p:nvPr>
            <p:ph type="sldNum" sz="quarter" idx="10"/>
          </p:nvPr>
        </p:nvSpPr>
        <p:spPr/>
        <p:txBody>
          <a:bodyPr/>
          <a:lstStyle/>
          <a:p>
            <a:fld id="{E2B74E84-48D2-410B-BB53-4F6567129301}" type="slidenum">
              <a:rPr lang="en-US" smtClean="0"/>
              <a:t>3</a:t>
            </a:fld>
            <a:endParaRPr lang="en-US"/>
          </a:p>
        </p:txBody>
      </p:sp>
    </p:spTree>
    <p:extLst>
      <p:ext uri="{BB962C8B-B14F-4D97-AF65-F5344CB8AC3E}">
        <p14:creationId xmlns:p14="http://schemas.microsoft.com/office/powerpoint/2010/main" val="1271380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Simply put, the Sensor Hub is packed with technology. From hardware innovations such as its embedded sensor clusters (which we call Sensor Fusion) and its dual Ethernet ports all the way to firmware and software enhancements, the product has the capability to get the job done in a range of different configurations and environments.</a:t>
            </a:r>
          </a:p>
          <a:p>
            <a:endParaRPr lang="en-US" dirty="0"/>
          </a:p>
        </p:txBody>
      </p:sp>
      <p:sp>
        <p:nvSpPr>
          <p:cNvPr id="4" name="Slide Number Placeholder 3"/>
          <p:cNvSpPr>
            <a:spLocks noGrp="1"/>
          </p:cNvSpPr>
          <p:nvPr>
            <p:ph type="sldNum" sz="quarter" idx="10"/>
          </p:nvPr>
        </p:nvSpPr>
        <p:spPr/>
        <p:txBody>
          <a:bodyPr/>
          <a:lstStyle/>
          <a:p>
            <a:fld id="{E2B74E84-48D2-410B-BB53-4F6567129301}" type="slidenum">
              <a:rPr lang="en-US" smtClean="0"/>
              <a:t>4</a:t>
            </a:fld>
            <a:endParaRPr lang="en-US"/>
          </a:p>
        </p:txBody>
      </p:sp>
    </p:spTree>
    <p:extLst>
      <p:ext uri="{BB962C8B-B14F-4D97-AF65-F5344CB8AC3E}">
        <p14:creationId xmlns:p14="http://schemas.microsoft.com/office/powerpoint/2010/main" val="415779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Sensor Hub 2.0 contains integrated sensors and wireless sensors. </a:t>
            </a:r>
          </a:p>
          <a:p>
            <a:r>
              <a:rPr lang="en-US" dirty="0"/>
              <a:t>Sensors and user interaction will be reviewed in</a:t>
            </a:r>
            <a:r>
              <a:rPr lang="en-US" baseline="0" dirty="0"/>
              <a:t> </a:t>
            </a:r>
            <a:r>
              <a:rPr lang="en-US" baseline="0" dirty="0" smtClean="0"/>
              <a:t>detail.</a:t>
            </a:r>
            <a:endParaRPr lang="en-US" dirty="0"/>
          </a:p>
        </p:txBody>
      </p:sp>
      <p:sp>
        <p:nvSpPr>
          <p:cNvPr id="4" name="Slide Number Placeholder 3"/>
          <p:cNvSpPr>
            <a:spLocks noGrp="1"/>
          </p:cNvSpPr>
          <p:nvPr>
            <p:ph type="sldNum" sz="quarter" idx="5"/>
          </p:nvPr>
        </p:nvSpPr>
        <p:spPr/>
        <p:txBody>
          <a:bodyPr/>
          <a:lstStyle/>
          <a:p>
            <a:fld id="{CAE5C3D9-0157-4A12-BC82-F8F6B53516AF}" type="slidenum">
              <a:rPr lang="en-US" smtClean="0"/>
              <a:t>5</a:t>
            </a:fld>
            <a:endParaRPr lang="en-US"/>
          </a:p>
        </p:txBody>
      </p:sp>
    </p:spTree>
    <p:extLst>
      <p:ext uri="{BB962C8B-B14F-4D97-AF65-F5344CB8AC3E}">
        <p14:creationId xmlns:p14="http://schemas.microsoft.com/office/powerpoint/2010/main" val="2327899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6f9966a0a5_5_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64" name="Google Shape;564;g6f9966a0a5_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1218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ea typeface="+mn-ea"/>
                <a:cs typeface="+mn-cs"/>
              </a:rPr>
              <a:t>The Sensor Hub uses a series of innovative measurement techniques to obtain temperature and occupancy in its field of view at the occupant’s location approximately 1 m off the floor. The novel algorithm is able to accomplish this using a series of different sensors combined with machine learning techniques used to accurately model temperature in real-time. </a:t>
            </a:r>
          </a:p>
          <a:p>
            <a:r>
              <a:rPr lang="en-CA" sz="1200" kern="1200" dirty="0">
                <a:solidFill>
                  <a:schemeClr val="tx1"/>
                </a:solidFill>
                <a:effectLst/>
                <a:ea typeface="+mn-ea"/>
                <a:cs typeface="+mn-cs"/>
              </a:rPr>
              <a:t> </a:t>
            </a:r>
          </a:p>
          <a:p>
            <a:r>
              <a:rPr lang="en-CA" sz="1200" kern="1200" dirty="0">
                <a:solidFill>
                  <a:schemeClr val="tx1"/>
                </a:solidFill>
                <a:effectLst/>
                <a:ea typeface="+mn-ea"/>
                <a:cs typeface="+mn-cs"/>
              </a:rPr>
              <a:t>Despite the Hub mounted at ceiling height, the device is able to measure temperature at the occupant’s level by modelling temperature based on readings from three internal temperature sensors. Two of the sensors are traditional temperature sensors measuring the ambient temperature at ceiling height, the third is an infrared sensor capable of measuring the large area directly beneath the Sensor Hub. The IR sensor covers an area roughly equivalent to the diameter of the mounted height. </a:t>
            </a:r>
          </a:p>
          <a:p>
            <a:r>
              <a:rPr lang="en-CA" sz="1200" kern="1200" dirty="0">
                <a:solidFill>
                  <a:schemeClr val="tx1"/>
                </a:solidFill>
                <a:effectLst/>
                <a:ea typeface="+mn-ea"/>
                <a:cs typeface="+mn-cs"/>
              </a:rPr>
              <a:t> </a:t>
            </a:r>
          </a:p>
          <a:p>
            <a:r>
              <a:rPr lang="en-CA" sz="1200" kern="1200" dirty="0">
                <a:solidFill>
                  <a:schemeClr val="tx1"/>
                </a:solidFill>
                <a:effectLst/>
                <a:ea typeface="+mn-ea"/>
                <a:cs typeface="+mn-cs"/>
              </a:rPr>
              <a:t>The measurement method uses Kalman filtering where weighted measurements from all three sensors as well as historical measurements are fed into the algorithm in real-time. This method has the added benefit of having the Sensor Hub respond to temperature changes faster than any traditional thermostat while rejecting anomalous readings. Temperature fluctuations are recorded in real-time without being impacted by extraneous events such as somebody walking in the hubs field of view. Consideration of variances in heat sources and airflow in the monitored space are mitigated by performing a simple calibration.</a:t>
            </a:r>
          </a:p>
          <a:p>
            <a:endParaRPr lang="en-US" dirty="0"/>
          </a:p>
        </p:txBody>
      </p:sp>
      <p:sp>
        <p:nvSpPr>
          <p:cNvPr id="4" name="Slide Number Placeholder 3"/>
          <p:cNvSpPr>
            <a:spLocks noGrp="1"/>
          </p:cNvSpPr>
          <p:nvPr>
            <p:ph type="sldNum" sz="quarter" idx="5"/>
          </p:nvPr>
        </p:nvSpPr>
        <p:spPr/>
        <p:txBody>
          <a:bodyPr/>
          <a:lstStyle/>
          <a:p>
            <a:fld id="{CAE5C3D9-0157-4A12-BC82-F8F6B53516AF}" type="slidenum">
              <a:rPr lang="en-US" smtClean="0"/>
              <a:t>7</a:t>
            </a:fld>
            <a:endParaRPr lang="en-US"/>
          </a:p>
        </p:txBody>
      </p:sp>
    </p:spTree>
    <p:extLst>
      <p:ext uri="{BB962C8B-B14F-4D97-AF65-F5344CB8AC3E}">
        <p14:creationId xmlns:p14="http://schemas.microsoft.com/office/powerpoint/2010/main" val="1800463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ea typeface="+mn-ea"/>
                <a:cs typeface="+mn-cs"/>
              </a:rPr>
              <a:t>Lab testing and field deployments have proven the Sensor Hubs temperature sensing method to function superior to any traditional thermostat. Measurements from six high precision temperature sensors recorded temperature in the field of view of the Sensor Hub. The variance of these measurements is indicated by the yellow area in the graph.</a:t>
            </a:r>
          </a:p>
          <a:p>
            <a:r>
              <a:rPr lang="en-CA" sz="1200" kern="1200" dirty="0">
                <a:solidFill>
                  <a:schemeClr val="tx1"/>
                </a:solidFill>
                <a:effectLst/>
                <a:ea typeface="+mn-ea"/>
                <a:cs typeface="+mn-cs"/>
              </a:rPr>
              <a:t> </a:t>
            </a:r>
          </a:p>
          <a:p>
            <a:r>
              <a:rPr lang="en-CA" sz="1200" kern="1200" dirty="0">
                <a:solidFill>
                  <a:schemeClr val="tx1"/>
                </a:solidFill>
                <a:effectLst/>
                <a:ea typeface="+mn-ea"/>
                <a:cs typeface="+mn-cs"/>
              </a:rPr>
              <a:t>After calibration, three Sensors Hubs recorded temperature over time, measurements were recorded in the middle of the variance recorded by the high precision sensors. All three Sensor Hubs tracked each other very well. </a:t>
            </a:r>
            <a:endParaRPr lang="en-US" dirty="0"/>
          </a:p>
        </p:txBody>
      </p:sp>
      <p:sp>
        <p:nvSpPr>
          <p:cNvPr id="4" name="Slide Number Placeholder 3"/>
          <p:cNvSpPr>
            <a:spLocks noGrp="1"/>
          </p:cNvSpPr>
          <p:nvPr>
            <p:ph type="sldNum" sz="quarter" idx="5"/>
          </p:nvPr>
        </p:nvSpPr>
        <p:spPr/>
        <p:txBody>
          <a:bodyPr/>
          <a:lstStyle/>
          <a:p>
            <a:fld id="{CAE5C3D9-0157-4A12-BC82-F8F6B53516AF}" type="slidenum">
              <a:rPr lang="en-US" smtClean="0"/>
              <a:t>8</a:t>
            </a:fld>
            <a:endParaRPr lang="en-US"/>
          </a:p>
        </p:txBody>
      </p:sp>
    </p:spTree>
    <p:extLst>
      <p:ext uri="{BB962C8B-B14F-4D97-AF65-F5344CB8AC3E}">
        <p14:creationId xmlns:p14="http://schemas.microsoft.com/office/powerpoint/2010/main" val="2744597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4943431d1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4943431d1_7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smtClean="0"/>
              <a:t>After applying supply air at 40C,</a:t>
            </a:r>
            <a:r>
              <a:rPr lang="en-US" sz="1200" baseline="0" dirty="0" smtClean="0"/>
              <a:t> </a:t>
            </a:r>
            <a:r>
              <a:rPr lang="en-US" sz="1200" dirty="0" smtClean="0"/>
              <a:t>It took 1</a:t>
            </a:r>
            <a:r>
              <a:rPr lang="en-US" sz="1200" baseline="0" dirty="0" smtClean="0"/>
              <a:t> min 15 sec for a traditional thermostat to increase to its 22C </a:t>
            </a:r>
            <a:r>
              <a:rPr lang="en-US" sz="1200" baseline="0" dirty="0" err="1" smtClean="0"/>
              <a:t>setpoint</a:t>
            </a:r>
            <a:r>
              <a:rPr lang="en-US" sz="1200" baseline="0" dirty="0" smtClean="0"/>
              <a:t>. The supply air had an undershoot of 15C cool air to bring the temperature back down.</a:t>
            </a:r>
          </a:p>
          <a:p>
            <a:pPr marL="0" lvl="0" indent="0" algn="l" rtl="0">
              <a:spcBef>
                <a:spcPts val="0"/>
              </a:spcBef>
              <a:spcAft>
                <a:spcPts val="0"/>
              </a:spcAft>
              <a:buNone/>
            </a:pPr>
            <a:endParaRPr lang="en-US" sz="1200" baseline="0" dirty="0" smtClean="0"/>
          </a:p>
          <a:p>
            <a:pPr marL="0" lvl="0" indent="0" algn="l" rtl="0">
              <a:spcBef>
                <a:spcPts val="0"/>
              </a:spcBef>
              <a:spcAft>
                <a:spcPts val="0"/>
              </a:spcAft>
              <a:buNone/>
            </a:pPr>
            <a:r>
              <a:rPr lang="en-US" sz="1200" baseline="0" dirty="0" smtClean="0"/>
              <a:t>In contrast, the hubs fast reaction only required 38C supply air for 10 seconds and resulted in no undershoot.</a:t>
            </a:r>
          </a:p>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2586887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55585" y="2956234"/>
            <a:ext cx="11355678" cy="2387600"/>
          </a:xfrm>
          <a:prstGeom prst="rect">
            <a:avLst/>
          </a:prstGeom>
        </p:spPr>
        <p:txBody>
          <a:bodyPr anchor="b">
            <a:normAutofit/>
          </a:bodyPr>
          <a:lstStyle>
            <a:lvl1pPr algn="r">
              <a:defRPr sz="4800" b="1">
                <a:solidFill>
                  <a:srgbClr val="58595B"/>
                </a:solidFill>
                <a:latin typeface="Arial Narrow" panose="020B0606020202030204" pitchFamily="34" charset="0"/>
              </a:defRPr>
            </a:lvl1pPr>
          </a:lstStyle>
          <a:p>
            <a:r>
              <a:rPr lang="en-US" dirty="0"/>
              <a:t>Click to edit Master title style</a:t>
            </a:r>
          </a:p>
        </p:txBody>
      </p:sp>
      <p:sp>
        <p:nvSpPr>
          <p:cNvPr id="3" name="Subtitle 2"/>
          <p:cNvSpPr>
            <a:spLocks noGrp="1"/>
          </p:cNvSpPr>
          <p:nvPr>
            <p:ph type="subTitle" idx="1"/>
          </p:nvPr>
        </p:nvSpPr>
        <p:spPr>
          <a:xfrm>
            <a:off x="555585" y="5424045"/>
            <a:ext cx="11355678" cy="821573"/>
          </a:xfrm>
          <a:prstGeom prst="rect">
            <a:avLst/>
          </a:prstGeom>
        </p:spPr>
        <p:txBody>
          <a:bodyPr/>
          <a:lstStyle>
            <a:lvl1pPr marL="0" indent="0" algn="r">
              <a:buNone/>
              <a:defRPr sz="2400">
                <a:solidFill>
                  <a:srgbClr val="58595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3258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F67CBDB-23C4-4D9F-9ECE-78BA9B656E6F}" type="datetimeFigureOut">
              <a:rPr lang="en-US" smtClean="0"/>
              <a:t>7/26/2020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FB385-4C05-4B8E-BE7D-E79455E594E6}" type="slidenum">
              <a:rPr lang="en-US" smtClean="0"/>
              <a:t>‹#›</a:t>
            </a:fld>
            <a:endParaRPr lang="en-US"/>
          </a:p>
        </p:txBody>
      </p:sp>
      <p:sp>
        <p:nvSpPr>
          <p:cNvPr id="2" name="Title 1"/>
          <p:cNvSpPr>
            <a:spLocks noGrp="1"/>
          </p:cNvSpPr>
          <p:nvPr>
            <p:ph type="ctrTitle"/>
          </p:nvPr>
        </p:nvSpPr>
        <p:spPr>
          <a:xfrm>
            <a:off x="1524000" y="1572673"/>
            <a:ext cx="9144000" cy="2387600"/>
          </a:xfrm>
        </p:spPr>
        <p:txBody>
          <a:bodyPr anchor="b"/>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19057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2_Custom">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11276131" y="0"/>
            <a:ext cx="915869" cy="1663700"/>
          </a:xfrm>
          <a:custGeom>
            <a:avLst/>
            <a:gdLst>
              <a:gd name="connsiteX0" fmla="*/ 0 w 1831976"/>
              <a:gd name="connsiteY0" fmla="*/ 0 h 3327400"/>
              <a:gd name="connsiteX1" fmla="*/ 1831976 w 1831976"/>
              <a:gd name="connsiteY1" fmla="*/ 0 h 3327400"/>
              <a:gd name="connsiteX2" fmla="*/ 1831976 w 1831976"/>
              <a:gd name="connsiteY2" fmla="*/ 3327400 h 3327400"/>
              <a:gd name="connsiteX3" fmla="*/ 0 w 1831976"/>
              <a:gd name="connsiteY3" fmla="*/ 3327400 h 3327400"/>
            </a:gdLst>
            <a:ahLst/>
            <a:cxnLst>
              <a:cxn ang="0">
                <a:pos x="connsiteX0" y="connsiteY0"/>
              </a:cxn>
              <a:cxn ang="0">
                <a:pos x="connsiteX1" y="connsiteY1"/>
              </a:cxn>
              <a:cxn ang="0">
                <a:pos x="connsiteX2" y="connsiteY2"/>
              </a:cxn>
              <a:cxn ang="0">
                <a:pos x="connsiteX3" y="connsiteY3"/>
              </a:cxn>
            </a:cxnLst>
            <a:rect l="l" t="t" r="r" b="b"/>
            <a:pathLst>
              <a:path w="1831976" h="3327400">
                <a:moveTo>
                  <a:pt x="0" y="0"/>
                </a:moveTo>
                <a:lnTo>
                  <a:pt x="1831976" y="0"/>
                </a:lnTo>
                <a:lnTo>
                  <a:pt x="1831976" y="3327400"/>
                </a:lnTo>
                <a:lnTo>
                  <a:pt x="0" y="3327400"/>
                </a:lnTo>
                <a:close/>
              </a:path>
            </a:pathLst>
          </a:custGeom>
          <a:solidFill>
            <a:schemeClr val="accent1">
              <a:lumMod val="60000"/>
              <a:lumOff val="40000"/>
            </a:schemeClr>
          </a:solidFill>
        </p:spPr>
        <p:txBody>
          <a:bodyPr wrap="square">
            <a:noAutofit/>
          </a:bodyPr>
          <a:lstStyle>
            <a:lvl1pPr algn="ctr">
              <a:defRPr sz="1400"/>
            </a:lvl1pPr>
          </a:lstStyle>
          <a:p>
            <a:endParaRPr lang="en-US"/>
          </a:p>
        </p:txBody>
      </p:sp>
      <p:sp>
        <p:nvSpPr>
          <p:cNvPr id="16" name="Picture Placeholder 15"/>
          <p:cNvSpPr>
            <a:spLocks noGrp="1"/>
          </p:cNvSpPr>
          <p:nvPr>
            <p:ph type="pic" sz="quarter" idx="13"/>
          </p:nvPr>
        </p:nvSpPr>
        <p:spPr>
          <a:xfrm>
            <a:off x="685710" y="0"/>
            <a:ext cx="3997565" cy="5401270"/>
          </a:xfrm>
          <a:custGeom>
            <a:avLst/>
            <a:gdLst>
              <a:gd name="connsiteX0" fmla="*/ 0 w 7996172"/>
              <a:gd name="connsiteY0" fmla="*/ 0 h 10802540"/>
              <a:gd name="connsiteX1" fmla="*/ 7996172 w 7996172"/>
              <a:gd name="connsiteY1" fmla="*/ 0 h 10802540"/>
              <a:gd name="connsiteX2" fmla="*/ 7996172 w 7996172"/>
              <a:gd name="connsiteY2" fmla="*/ 10802540 h 10802540"/>
              <a:gd name="connsiteX3" fmla="*/ 0 w 7996172"/>
              <a:gd name="connsiteY3" fmla="*/ 10802540 h 10802540"/>
            </a:gdLst>
            <a:ahLst/>
            <a:cxnLst>
              <a:cxn ang="0">
                <a:pos x="connsiteX0" y="connsiteY0"/>
              </a:cxn>
              <a:cxn ang="0">
                <a:pos x="connsiteX1" y="connsiteY1"/>
              </a:cxn>
              <a:cxn ang="0">
                <a:pos x="connsiteX2" y="connsiteY2"/>
              </a:cxn>
              <a:cxn ang="0">
                <a:pos x="connsiteX3" y="connsiteY3"/>
              </a:cxn>
            </a:cxnLst>
            <a:rect l="l" t="t" r="r" b="b"/>
            <a:pathLst>
              <a:path w="7996172" h="10802540">
                <a:moveTo>
                  <a:pt x="0" y="0"/>
                </a:moveTo>
                <a:lnTo>
                  <a:pt x="7996172" y="0"/>
                </a:lnTo>
                <a:lnTo>
                  <a:pt x="7996172" y="10802540"/>
                </a:lnTo>
                <a:lnTo>
                  <a:pt x="0" y="10802540"/>
                </a:lnTo>
                <a:close/>
              </a:path>
            </a:pathLst>
          </a:custGeom>
          <a:solidFill>
            <a:schemeClr val="accent1">
              <a:lumMod val="60000"/>
              <a:lumOff val="40000"/>
            </a:schemeClr>
          </a:solidFill>
        </p:spPr>
        <p:txBody>
          <a:bodyPr wrap="square">
            <a:noAutofit/>
          </a:bodyPr>
          <a:lstStyle>
            <a:lvl1pPr algn="ctr">
              <a:defRPr sz="1400"/>
            </a:lvl1pPr>
          </a:lstStyle>
          <a:p>
            <a:endParaRPr lang="en-US"/>
          </a:p>
        </p:txBody>
      </p:sp>
      <p:sp>
        <p:nvSpPr>
          <p:cNvPr id="7" name="Slide Number Placeholder 5"/>
          <p:cNvSpPr>
            <a:spLocks noGrp="1"/>
          </p:cNvSpPr>
          <p:nvPr>
            <p:ph type="sldNum" sz="quarter" idx="12"/>
          </p:nvPr>
        </p:nvSpPr>
        <p:spPr>
          <a:xfrm rot="16200000">
            <a:off x="-685272" y="1108630"/>
            <a:ext cx="1970532" cy="228570"/>
          </a:xfrm>
        </p:spPr>
        <p:txBody>
          <a:bodyPr/>
          <a:lstStyle>
            <a:lvl1pPr>
              <a:defRPr sz="900">
                <a:solidFill>
                  <a:srgbClr val="2D2926"/>
                </a:solidFill>
                <a:latin typeface="Montserrat Medium" panose="00000600000000000000" pitchFamily="2" charset="0"/>
              </a:defRPr>
            </a:lvl1pPr>
          </a:lstStyle>
          <a:p>
            <a:r>
              <a:rPr lang="en-US">
                <a:ea typeface="Jomolhari" panose="01010100010101010101" pitchFamily="2" charset="0"/>
                <a:cs typeface="Jomolhari" panose="01010100010101010101" pitchFamily="2" charset="0"/>
              </a:rPr>
              <a:t>P | </a:t>
            </a:r>
            <a:fld id="{612A4257-5745-4023-8818-9F6A8091C801}" type="slidenum">
              <a:rPr lang="en-US" smtClean="0"/>
              <a:pPr/>
              <a:t>‹#›</a:t>
            </a:fld>
            <a:endParaRPr lang="en-US" dirty="0"/>
          </a:p>
        </p:txBody>
      </p:sp>
      <p:sp>
        <p:nvSpPr>
          <p:cNvPr id="9" name="Date Placeholder 3"/>
          <p:cNvSpPr>
            <a:spLocks noGrp="1"/>
          </p:cNvSpPr>
          <p:nvPr>
            <p:ph type="dt" sz="half" idx="10"/>
          </p:nvPr>
        </p:nvSpPr>
        <p:spPr>
          <a:xfrm rot="16200000">
            <a:off x="-685272" y="3280806"/>
            <a:ext cx="1970532" cy="228570"/>
          </a:xfrm>
        </p:spPr>
        <p:txBody>
          <a:bodyPr/>
          <a:lstStyle>
            <a:lvl1pPr>
              <a:defRPr sz="900">
                <a:solidFill>
                  <a:srgbClr val="2D2926"/>
                </a:solidFill>
              </a:defRPr>
            </a:lvl1pPr>
          </a:lstStyle>
          <a:p>
            <a:pPr algn="ctr">
              <a:lnSpc>
                <a:spcPct val="150000"/>
              </a:lnSpc>
            </a:pPr>
            <a:fld id="{1FBDF4E0-EA90-4619-801A-DF2FEEDD3785}" type="datetime7">
              <a:rPr lang="en-US" spc="300" smtClean="0">
                <a:latin typeface="Montserrat Medium" panose="00000600000000000000" pitchFamily="2" charset="0"/>
                <a:ea typeface="Jomolhari" panose="01010100010101010101" pitchFamily="2" charset="0"/>
                <a:cs typeface="Jomolhari" panose="01010100010101010101" pitchFamily="2" charset="0"/>
              </a:rPr>
              <a:t>Jul-20</a:t>
            </a:fld>
            <a:endParaRPr lang="en-US" spc="300" dirty="0">
              <a:latin typeface="Montserrat Medium" panose="00000600000000000000" pitchFamily="2" charset="0"/>
              <a:ea typeface="Jomolhari" panose="01010100010101010101" pitchFamily="2" charset="0"/>
              <a:cs typeface="Jomolhari" panose="01010100010101010101" pitchFamily="2" charset="0"/>
            </a:endParaRPr>
          </a:p>
        </p:txBody>
      </p:sp>
      <p:sp>
        <p:nvSpPr>
          <p:cNvPr id="10" name="Footer Placeholder 4"/>
          <p:cNvSpPr>
            <a:spLocks noGrp="1"/>
          </p:cNvSpPr>
          <p:nvPr>
            <p:ph type="ftr" sz="quarter" idx="11"/>
          </p:nvPr>
        </p:nvSpPr>
        <p:spPr>
          <a:xfrm rot="16200000">
            <a:off x="-685271" y="5533032"/>
            <a:ext cx="1970532" cy="228570"/>
          </a:xfrm>
        </p:spPr>
        <p:txBody>
          <a:bodyPr/>
          <a:lstStyle>
            <a:lvl1pPr algn="l">
              <a:defRPr sz="900">
                <a:solidFill>
                  <a:srgbClr val="2D2926"/>
                </a:solidFill>
              </a:defRPr>
            </a:lvl1pPr>
          </a:lstStyle>
          <a:p>
            <a:pPr>
              <a:lnSpc>
                <a:spcPct val="150000"/>
              </a:lnSpc>
            </a:pPr>
            <a:r>
              <a:rPr lang="en-US" spc="300">
                <a:latin typeface="Montserrat Medium" panose="00000600000000000000" pitchFamily="2" charset="0"/>
                <a:ea typeface="Jomolhari" panose="01010100010101010101" pitchFamily="2" charset="0"/>
                <a:cs typeface="Jomolhari" panose="01010100010101010101" pitchFamily="2" charset="0"/>
              </a:rPr>
              <a:t>ISSUE</a:t>
            </a:r>
            <a:endParaRPr lang="en-US" spc="300" dirty="0">
              <a:latin typeface="Montserrat Medium" panose="00000600000000000000" pitchFamily="2" charset="0"/>
              <a:ea typeface="Jomolhari" panose="01010100010101010101" pitchFamily="2" charset="0"/>
              <a:cs typeface="Jomolhari" panose="01010100010101010101" pitchFamily="2" charset="0"/>
            </a:endParaRPr>
          </a:p>
        </p:txBody>
      </p:sp>
      <p:sp>
        <p:nvSpPr>
          <p:cNvPr id="17" name="Text Placeholder 13"/>
          <p:cNvSpPr>
            <a:spLocks noGrp="1"/>
          </p:cNvSpPr>
          <p:nvPr>
            <p:ph type="body" sz="quarter" idx="18" hasCustomPrompt="1"/>
          </p:nvPr>
        </p:nvSpPr>
        <p:spPr>
          <a:xfrm>
            <a:off x="6029500" y="3901879"/>
            <a:ext cx="4804546" cy="507492"/>
          </a:xfrm>
        </p:spPr>
        <p:txBody>
          <a:bodyPr>
            <a:noAutofit/>
          </a:bodyPr>
          <a:lstStyle>
            <a:lvl1pPr marL="0" indent="0" algn="l">
              <a:lnSpc>
                <a:spcPct val="150000"/>
              </a:lnSpc>
              <a:buNone/>
              <a:defRPr sz="1000" spc="0" baseline="0">
                <a:solidFill>
                  <a:schemeClr val="bg1">
                    <a:lumMod val="50000"/>
                  </a:schemeClr>
                </a:solidFill>
                <a:latin typeface="+mn-lt"/>
              </a:defRPr>
            </a:lvl1pPr>
            <a:lvl2pPr marL="457109" indent="0">
              <a:buNone/>
              <a:defRPr/>
            </a:lvl2pPr>
            <a:lvl3pPr marL="914217" indent="0">
              <a:buNone/>
              <a:defRPr/>
            </a:lvl3pPr>
            <a:lvl4pPr marL="1371326" indent="0">
              <a:buNone/>
              <a:defRPr/>
            </a:lvl4pPr>
            <a:lvl5pPr marL="1828434" indent="0">
              <a:buNone/>
              <a:defRPr/>
            </a:lvl5pPr>
          </a:lstStyle>
          <a:p>
            <a:pPr lvl="0"/>
            <a:r>
              <a:rPr lang="en-US" dirty="0"/>
              <a:t>Click To Edit Master Text</a:t>
            </a:r>
          </a:p>
        </p:txBody>
      </p:sp>
      <p:sp>
        <p:nvSpPr>
          <p:cNvPr id="18" name="Text Placeholder 13"/>
          <p:cNvSpPr>
            <a:spLocks noGrp="1"/>
          </p:cNvSpPr>
          <p:nvPr>
            <p:ph type="body" sz="quarter" idx="16"/>
          </p:nvPr>
        </p:nvSpPr>
        <p:spPr>
          <a:xfrm>
            <a:off x="6038858" y="2575659"/>
            <a:ext cx="5609114" cy="1325880"/>
          </a:xfrm>
        </p:spPr>
        <p:txBody>
          <a:bodyPr>
            <a:noAutofit/>
          </a:bodyPr>
          <a:lstStyle>
            <a:lvl1pPr marL="0" indent="0" algn="l">
              <a:lnSpc>
                <a:spcPct val="100000"/>
              </a:lnSpc>
              <a:buNone/>
              <a:defRPr sz="8298" spc="0" baseline="0">
                <a:solidFill>
                  <a:srgbClr val="2D2926"/>
                </a:solidFill>
                <a:latin typeface="+mj-lt"/>
              </a:defRPr>
            </a:lvl1pPr>
            <a:lvl2pPr marL="457109" indent="0">
              <a:buNone/>
              <a:defRPr/>
            </a:lvl2pPr>
            <a:lvl3pPr marL="914217" indent="0">
              <a:buNone/>
              <a:defRPr/>
            </a:lvl3pPr>
            <a:lvl4pPr marL="1371326" indent="0">
              <a:buNone/>
              <a:defRPr/>
            </a:lvl4pPr>
            <a:lvl5pPr marL="1828434" indent="0">
              <a:buNone/>
              <a:defRPr/>
            </a:lvl5pPr>
          </a:lstStyle>
          <a:p>
            <a:pPr lvl="0"/>
            <a:r>
              <a:rPr lang="en-US" dirty="0"/>
              <a:t>Click</a:t>
            </a:r>
          </a:p>
        </p:txBody>
      </p:sp>
    </p:spTree>
    <p:extLst>
      <p:ext uri="{BB962C8B-B14F-4D97-AF65-F5344CB8AC3E}">
        <p14:creationId xmlns:p14="http://schemas.microsoft.com/office/powerpoint/2010/main" val="216070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ntent Slide">
  <p:cSld name="Content Slide">
    <p:spTree>
      <p:nvGrpSpPr>
        <p:cNvPr id="1" name="Shape 295"/>
        <p:cNvGrpSpPr/>
        <p:nvPr/>
      </p:nvGrpSpPr>
      <p:grpSpPr>
        <a:xfrm>
          <a:off x="0" y="0"/>
          <a:ext cx="0" cy="0"/>
          <a:chOff x="0" y="0"/>
          <a:chExt cx="0" cy="0"/>
        </a:xfrm>
      </p:grpSpPr>
      <p:sp>
        <p:nvSpPr>
          <p:cNvPr id="296" name="Google Shape;296;p54"/>
          <p:cNvSpPr/>
          <p:nvPr/>
        </p:nvSpPr>
        <p:spPr>
          <a:xfrm>
            <a:off x="11558849" y="6471192"/>
            <a:ext cx="178050" cy="18435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91FF"/>
              </a:buClr>
              <a:buFont typeface="Helvetica Neue"/>
              <a:buNone/>
            </a:pPr>
            <a:r>
              <a:rPr lang="en-US" sz="950" b="0" i="0" u="none" strike="noStrike" cap="none">
                <a:solidFill>
                  <a:srgbClr val="0091FF"/>
                </a:solidFill>
                <a:latin typeface="Helvetica Neue"/>
                <a:ea typeface="Helvetica Neue"/>
                <a:cs typeface="Helvetica Neue"/>
                <a:sym typeface="Helvetica Neue"/>
              </a:rPr>
              <a:t> </a:t>
            </a:r>
            <a:endParaRPr sz="650"/>
          </a:p>
        </p:txBody>
      </p:sp>
    </p:spTree>
    <p:extLst>
      <p:ext uri="{BB962C8B-B14F-4D97-AF65-F5344CB8AC3E}">
        <p14:creationId xmlns:p14="http://schemas.microsoft.com/office/powerpoint/2010/main" val="1854367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1 Title">
    <p:spTree>
      <p:nvGrpSpPr>
        <p:cNvPr id="1" name=""/>
        <p:cNvGrpSpPr/>
        <p:nvPr/>
      </p:nvGrpSpPr>
      <p:grpSpPr>
        <a:xfrm>
          <a:off x="0" y="0"/>
          <a:ext cx="0" cy="0"/>
          <a:chOff x="0" y="0"/>
          <a:chExt cx="0" cy="0"/>
        </a:xfrm>
      </p:grpSpPr>
      <p:sp>
        <p:nvSpPr>
          <p:cNvPr id="4" name="標題版面配置區 1"/>
          <p:cNvSpPr>
            <a:spLocks noGrp="1"/>
          </p:cNvSpPr>
          <p:nvPr>
            <p:ph type="title"/>
          </p:nvPr>
        </p:nvSpPr>
        <p:spPr bwMode="auto">
          <a:xfrm>
            <a:off x="6262794" y="330835"/>
            <a:ext cx="49434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4400">
                <a:solidFill>
                  <a:srgbClr val="C00000"/>
                </a:solidFill>
                <a:latin typeface="Arial" panose="020B0604020202020204" pitchFamily="34" charset="0"/>
                <a:cs typeface="Arial" panose="020B0604020202020204" pitchFamily="34" charset="0"/>
              </a:defRPr>
            </a:lvl1pPr>
          </a:lstStyle>
          <a:p>
            <a:pPr lvl="0"/>
            <a:r>
              <a:rPr lang="en-US" altLang="zh-TW" dirty="0"/>
              <a:t>Title</a:t>
            </a:r>
          </a:p>
        </p:txBody>
      </p:sp>
    </p:spTree>
    <p:extLst>
      <p:ext uri="{BB962C8B-B14F-4D97-AF65-F5344CB8AC3E}">
        <p14:creationId xmlns:p14="http://schemas.microsoft.com/office/powerpoint/2010/main" val="1773400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113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6660-2B24-8F4A-9926-5B4C9B8674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ADCF77-7105-AB47-85A3-BA4B9E2824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D3AFC-826A-9145-AE7E-8DD621842C32}"/>
              </a:ext>
            </a:extLst>
          </p:cNvPr>
          <p:cNvSpPr>
            <a:spLocks noGrp="1"/>
          </p:cNvSpPr>
          <p:nvPr>
            <p:ph type="dt" sz="half" idx="10"/>
          </p:nvPr>
        </p:nvSpPr>
        <p:spPr/>
        <p:txBody>
          <a:bodyPr/>
          <a:lstStyle/>
          <a:p>
            <a:fld id="{BC7A700E-EDFB-A54D-A584-686A3A701F5C}" type="datetimeFigureOut">
              <a:rPr lang="en-US" smtClean="0"/>
              <a:t>7/26/2020</a:t>
            </a:fld>
            <a:endParaRPr lang="en-US"/>
          </a:p>
        </p:txBody>
      </p:sp>
      <p:sp>
        <p:nvSpPr>
          <p:cNvPr id="5" name="Footer Placeholder 4">
            <a:extLst>
              <a:ext uri="{FF2B5EF4-FFF2-40B4-BE49-F238E27FC236}">
                <a16:creationId xmlns:a16="http://schemas.microsoft.com/office/drawing/2014/main" id="{B03A9B41-656B-A24D-B47F-43C459F4A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52724-5747-954E-875B-3BF5ED31CC7D}"/>
              </a:ext>
            </a:extLst>
          </p:cNvPr>
          <p:cNvSpPr>
            <a:spLocks noGrp="1"/>
          </p:cNvSpPr>
          <p:nvPr>
            <p:ph type="sldNum" sz="quarter" idx="12"/>
          </p:nvPr>
        </p:nvSpPr>
        <p:spPr/>
        <p:txBody>
          <a:bodyPr/>
          <a:lstStyle/>
          <a:p>
            <a:fld id="{E2A0D7E7-E35D-8A47-BC2C-338D5DF05184}" type="slidenum">
              <a:rPr lang="en-US" smtClean="0"/>
              <a:t>‹#›</a:t>
            </a:fld>
            <a:endParaRPr lang="en-US"/>
          </a:p>
        </p:txBody>
      </p:sp>
    </p:spTree>
    <p:extLst>
      <p:ext uri="{BB962C8B-B14F-4D97-AF65-F5344CB8AC3E}">
        <p14:creationId xmlns:p14="http://schemas.microsoft.com/office/powerpoint/2010/main" val="2179968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Default - Title &amp; Subtitle" type="tx">
  <p:cSld name="Default - Title &amp; Sub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8345235" y="6167163"/>
            <a:ext cx="3019200" cy="20955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1295FC"/>
              </a:buClr>
              <a:buFont typeface="Helvetica Neue"/>
              <a:buNone/>
            </a:pPr>
            <a:r>
              <a:rPr lang="en-US" sz="1050" b="1">
                <a:solidFill>
                  <a:srgbClr val="FFFFFF"/>
                </a:solidFill>
                <a:latin typeface="Overpass"/>
                <a:ea typeface="Overpass"/>
                <a:cs typeface="Overpass"/>
                <a:sym typeface="Overpass"/>
              </a:rPr>
              <a:t>Simply better digital</a:t>
            </a:r>
            <a:r>
              <a:rPr lang="en-US" sz="1050" b="1">
                <a:solidFill>
                  <a:srgbClr val="FF7A7A"/>
                </a:solidFill>
                <a:latin typeface="Overpass"/>
                <a:ea typeface="Overpass"/>
                <a:cs typeface="Overpass"/>
                <a:sym typeface="Overpass"/>
              </a:rPr>
              <a:t>.</a:t>
            </a:r>
            <a:endParaRPr sz="900" b="1">
              <a:solidFill>
                <a:srgbClr val="FF7A7A"/>
              </a:solidFill>
              <a:latin typeface="Overpass"/>
              <a:ea typeface="Overpass"/>
              <a:cs typeface="Overpass"/>
              <a:sym typeface="Overpass"/>
            </a:endParaRPr>
          </a:p>
        </p:txBody>
      </p:sp>
      <p:sp>
        <p:nvSpPr>
          <p:cNvPr id="12" name="Google Shape;12;p2"/>
          <p:cNvSpPr txBox="1">
            <a:spLocks noGrp="1"/>
          </p:cNvSpPr>
          <p:nvPr>
            <p:ph type="sldNum" idx="12"/>
          </p:nvPr>
        </p:nvSpPr>
        <p:spPr>
          <a:xfrm>
            <a:off x="10917975" y="6163038"/>
            <a:ext cx="772650" cy="494550"/>
          </a:xfrm>
          <a:prstGeom prst="rect">
            <a:avLst/>
          </a:prstGeom>
          <a:noFill/>
          <a:ln>
            <a:noFill/>
          </a:ln>
        </p:spPr>
        <p:txBody>
          <a:bodyPr spcFirstLastPara="1" wrap="square" lIns="63500" tIns="63500" rIns="63500" bIns="63500" anchor="t" anchorCtr="0">
            <a:noAutofit/>
          </a:bodyPr>
          <a:lstStyle>
            <a:lvl1pPr lvl="0" algn="r" rtl="0">
              <a:buNone/>
              <a:defRPr sz="1050" b="1">
                <a:solidFill>
                  <a:srgbClr val="FFFFFF"/>
                </a:solidFill>
                <a:latin typeface="Overpass"/>
                <a:ea typeface="Overpass"/>
                <a:cs typeface="Overpass"/>
                <a:sym typeface="Overpass"/>
              </a:defRPr>
            </a:lvl1pPr>
            <a:lvl2pPr lvl="1" algn="r" rtl="0">
              <a:buNone/>
              <a:defRPr sz="1050" b="1">
                <a:solidFill>
                  <a:srgbClr val="FFFFFF"/>
                </a:solidFill>
                <a:latin typeface="Overpass"/>
                <a:ea typeface="Overpass"/>
                <a:cs typeface="Overpass"/>
                <a:sym typeface="Overpass"/>
              </a:defRPr>
            </a:lvl2pPr>
            <a:lvl3pPr lvl="2" algn="r" rtl="0">
              <a:buNone/>
              <a:defRPr sz="1050" b="1">
                <a:solidFill>
                  <a:srgbClr val="FFFFFF"/>
                </a:solidFill>
                <a:latin typeface="Overpass"/>
                <a:ea typeface="Overpass"/>
                <a:cs typeface="Overpass"/>
                <a:sym typeface="Overpass"/>
              </a:defRPr>
            </a:lvl3pPr>
            <a:lvl4pPr lvl="3" algn="r" rtl="0">
              <a:buNone/>
              <a:defRPr sz="1050" b="1">
                <a:solidFill>
                  <a:srgbClr val="FFFFFF"/>
                </a:solidFill>
                <a:latin typeface="Overpass"/>
                <a:ea typeface="Overpass"/>
                <a:cs typeface="Overpass"/>
                <a:sym typeface="Overpass"/>
              </a:defRPr>
            </a:lvl4pPr>
            <a:lvl5pPr lvl="4" algn="r" rtl="0">
              <a:buNone/>
              <a:defRPr sz="1050" b="1">
                <a:solidFill>
                  <a:srgbClr val="FFFFFF"/>
                </a:solidFill>
                <a:latin typeface="Overpass"/>
                <a:ea typeface="Overpass"/>
                <a:cs typeface="Overpass"/>
                <a:sym typeface="Overpass"/>
              </a:defRPr>
            </a:lvl5pPr>
            <a:lvl6pPr lvl="5" algn="r" rtl="0">
              <a:buNone/>
              <a:defRPr sz="1050" b="1">
                <a:solidFill>
                  <a:srgbClr val="FFFFFF"/>
                </a:solidFill>
                <a:latin typeface="Overpass"/>
                <a:ea typeface="Overpass"/>
                <a:cs typeface="Overpass"/>
                <a:sym typeface="Overpass"/>
              </a:defRPr>
            </a:lvl6pPr>
            <a:lvl7pPr lvl="6" algn="r" rtl="0">
              <a:buNone/>
              <a:defRPr sz="1050" b="1">
                <a:solidFill>
                  <a:srgbClr val="FFFFFF"/>
                </a:solidFill>
                <a:latin typeface="Overpass"/>
                <a:ea typeface="Overpass"/>
                <a:cs typeface="Overpass"/>
                <a:sym typeface="Overpass"/>
              </a:defRPr>
            </a:lvl7pPr>
            <a:lvl8pPr lvl="7" algn="r" rtl="0">
              <a:buNone/>
              <a:defRPr sz="1050" b="1">
                <a:solidFill>
                  <a:srgbClr val="FFFFFF"/>
                </a:solidFill>
                <a:latin typeface="Overpass"/>
                <a:ea typeface="Overpass"/>
                <a:cs typeface="Overpass"/>
                <a:sym typeface="Overpass"/>
              </a:defRPr>
            </a:lvl8pPr>
            <a:lvl9pPr lvl="8" algn="r" rtl="0">
              <a:buNone/>
              <a:defRPr sz="1050" b="1">
                <a:solidFill>
                  <a:srgbClr val="FFFFFF"/>
                </a:solidFill>
                <a:latin typeface="Overpass"/>
                <a:ea typeface="Overpass"/>
                <a:cs typeface="Overpass"/>
                <a:sym typeface="Overpass"/>
              </a:defRPr>
            </a:lvl9pPr>
          </a:lstStyle>
          <a:p>
            <a:fld id="{00000000-1234-1234-1234-123412341234}" type="slidenum">
              <a:rPr lang="en-US" smtClean="0"/>
              <a:pPr/>
              <a:t>‹#›</a:t>
            </a:fld>
            <a:endParaRPr lang="en-US"/>
          </a:p>
        </p:txBody>
      </p:sp>
      <p:pic>
        <p:nvPicPr>
          <p:cNvPr id="13" name="Google Shape;13;p2"/>
          <p:cNvPicPr preferRelativeResize="0"/>
          <p:nvPr/>
        </p:nvPicPr>
        <p:blipFill>
          <a:blip r:embed="rId3">
            <a:alphaModFix/>
          </a:blip>
          <a:stretch>
            <a:fillRect/>
          </a:stretch>
        </p:blipFill>
        <p:spPr>
          <a:xfrm>
            <a:off x="9866872" y="536780"/>
            <a:ext cx="1788117" cy="234900"/>
          </a:xfrm>
          <a:prstGeom prst="rect">
            <a:avLst/>
          </a:prstGeom>
          <a:noFill/>
          <a:ln>
            <a:noFill/>
          </a:ln>
        </p:spPr>
      </p:pic>
    </p:spTree>
    <p:extLst>
      <p:ext uri="{BB962C8B-B14F-4D97-AF65-F5344CB8AC3E}">
        <p14:creationId xmlns:p14="http://schemas.microsoft.com/office/powerpoint/2010/main" val="3917976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ent Slide">
  <p:cSld name="Content Slide">
    <p:spTree>
      <p:nvGrpSpPr>
        <p:cNvPr id="1" name="Shape 14"/>
        <p:cNvGrpSpPr/>
        <p:nvPr/>
      </p:nvGrpSpPr>
      <p:grpSpPr>
        <a:xfrm>
          <a:off x="0" y="0"/>
          <a:ext cx="0" cy="0"/>
          <a:chOff x="0" y="0"/>
          <a:chExt cx="0" cy="0"/>
        </a:xfrm>
      </p:grpSpPr>
      <p:sp>
        <p:nvSpPr>
          <p:cNvPr id="15" name="Google Shape;15;p3"/>
          <p:cNvSpPr/>
          <p:nvPr/>
        </p:nvSpPr>
        <p:spPr>
          <a:xfrm>
            <a:off x="11558849" y="6471191"/>
            <a:ext cx="177873" cy="184151"/>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91FF"/>
              </a:buClr>
              <a:buFont typeface="Helvetica Neue"/>
              <a:buNone/>
            </a:pPr>
            <a:r>
              <a:rPr lang="en-US" sz="900" b="0" i="0" u="none" strike="noStrike" cap="none">
                <a:solidFill>
                  <a:srgbClr val="0091FF"/>
                </a:solidFill>
                <a:latin typeface="Helvetica Neue"/>
                <a:ea typeface="Helvetica Neue"/>
                <a:cs typeface="Helvetica Neue"/>
                <a:sym typeface="Helvetica Neue"/>
              </a:rPr>
              <a:t> </a:t>
            </a:r>
            <a:endParaRPr sz="900"/>
          </a:p>
        </p:txBody>
      </p:sp>
      <p:sp>
        <p:nvSpPr>
          <p:cNvPr id="16" name="Google Shape;16;p3"/>
          <p:cNvSpPr/>
          <p:nvPr/>
        </p:nvSpPr>
        <p:spPr>
          <a:xfrm>
            <a:off x="8345235" y="6167163"/>
            <a:ext cx="3019200" cy="20955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1295FC"/>
              </a:buClr>
              <a:buFont typeface="Helvetica Neue"/>
              <a:buNone/>
            </a:pPr>
            <a:r>
              <a:rPr lang="en-US" sz="1050" b="1">
                <a:latin typeface="Overpass"/>
                <a:ea typeface="Overpass"/>
                <a:cs typeface="Overpass"/>
                <a:sym typeface="Overpass"/>
              </a:rPr>
              <a:t>Simply better digital</a:t>
            </a:r>
            <a:r>
              <a:rPr lang="en-US" sz="1050" b="1">
                <a:solidFill>
                  <a:srgbClr val="FF7A7A"/>
                </a:solidFill>
                <a:latin typeface="Overpass"/>
                <a:ea typeface="Overpass"/>
                <a:cs typeface="Overpass"/>
                <a:sym typeface="Overpass"/>
              </a:rPr>
              <a:t>.</a:t>
            </a:r>
            <a:endParaRPr sz="900" b="1">
              <a:solidFill>
                <a:srgbClr val="FF7A7A"/>
              </a:solidFill>
              <a:latin typeface="Overpass"/>
              <a:ea typeface="Overpass"/>
              <a:cs typeface="Overpass"/>
              <a:sym typeface="Overpass"/>
            </a:endParaRPr>
          </a:p>
        </p:txBody>
      </p:sp>
      <p:pic>
        <p:nvPicPr>
          <p:cNvPr id="17" name="Google Shape;17;p3"/>
          <p:cNvPicPr preferRelativeResize="0"/>
          <p:nvPr/>
        </p:nvPicPr>
        <p:blipFill>
          <a:blip r:embed="rId2">
            <a:alphaModFix/>
          </a:blip>
          <a:stretch>
            <a:fillRect/>
          </a:stretch>
        </p:blipFill>
        <p:spPr>
          <a:xfrm>
            <a:off x="9866872" y="536780"/>
            <a:ext cx="1788117" cy="234900"/>
          </a:xfrm>
          <a:prstGeom prst="rect">
            <a:avLst/>
          </a:prstGeom>
          <a:noFill/>
          <a:ln>
            <a:noFill/>
          </a:ln>
        </p:spPr>
      </p:pic>
      <p:sp>
        <p:nvSpPr>
          <p:cNvPr id="18" name="Google Shape;18;p3"/>
          <p:cNvSpPr txBox="1">
            <a:spLocks noGrp="1"/>
          </p:cNvSpPr>
          <p:nvPr>
            <p:ph type="sldNum" idx="12"/>
          </p:nvPr>
        </p:nvSpPr>
        <p:spPr>
          <a:xfrm>
            <a:off x="10917975" y="6167800"/>
            <a:ext cx="772650" cy="494550"/>
          </a:xfrm>
          <a:prstGeom prst="rect">
            <a:avLst/>
          </a:prstGeom>
          <a:noFill/>
          <a:ln>
            <a:noFill/>
          </a:ln>
        </p:spPr>
        <p:txBody>
          <a:bodyPr spcFirstLastPara="1" wrap="square" lIns="63500" tIns="63500" rIns="63500" bIns="63500" anchor="t" anchorCtr="0">
            <a:noAutofit/>
          </a:bodyPr>
          <a:lstStyle>
            <a:lvl1pPr lvl="0" algn="r" rtl="0">
              <a:buNone/>
              <a:defRPr sz="1000" b="1">
                <a:solidFill>
                  <a:srgbClr val="53585F"/>
                </a:solidFill>
                <a:latin typeface="Overpass"/>
                <a:ea typeface="Overpass"/>
                <a:cs typeface="Overpass"/>
                <a:sym typeface="Overpass"/>
              </a:defRPr>
            </a:lvl1pPr>
            <a:lvl2pPr lvl="1" algn="r" rtl="0">
              <a:buNone/>
              <a:defRPr sz="1000" b="1">
                <a:solidFill>
                  <a:srgbClr val="53585F"/>
                </a:solidFill>
                <a:latin typeface="Overpass"/>
                <a:ea typeface="Overpass"/>
                <a:cs typeface="Overpass"/>
                <a:sym typeface="Overpass"/>
              </a:defRPr>
            </a:lvl2pPr>
            <a:lvl3pPr lvl="2" algn="r" rtl="0">
              <a:buNone/>
              <a:defRPr sz="1000" b="1">
                <a:solidFill>
                  <a:srgbClr val="53585F"/>
                </a:solidFill>
                <a:latin typeface="Overpass"/>
                <a:ea typeface="Overpass"/>
                <a:cs typeface="Overpass"/>
                <a:sym typeface="Overpass"/>
              </a:defRPr>
            </a:lvl3pPr>
            <a:lvl4pPr lvl="3" algn="r" rtl="0">
              <a:buNone/>
              <a:defRPr sz="1000" b="1">
                <a:solidFill>
                  <a:srgbClr val="53585F"/>
                </a:solidFill>
                <a:latin typeface="Overpass"/>
                <a:ea typeface="Overpass"/>
                <a:cs typeface="Overpass"/>
                <a:sym typeface="Overpass"/>
              </a:defRPr>
            </a:lvl4pPr>
            <a:lvl5pPr lvl="4" algn="r" rtl="0">
              <a:buNone/>
              <a:defRPr sz="1000" b="1">
                <a:solidFill>
                  <a:srgbClr val="53585F"/>
                </a:solidFill>
                <a:latin typeface="Overpass"/>
                <a:ea typeface="Overpass"/>
                <a:cs typeface="Overpass"/>
                <a:sym typeface="Overpass"/>
              </a:defRPr>
            </a:lvl5pPr>
            <a:lvl6pPr lvl="5" algn="r" rtl="0">
              <a:buNone/>
              <a:defRPr sz="1000" b="1">
                <a:solidFill>
                  <a:srgbClr val="53585F"/>
                </a:solidFill>
                <a:latin typeface="Overpass"/>
                <a:ea typeface="Overpass"/>
                <a:cs typeface="Overpass"/>
                <a:sym typeface="Overpass"/>
              </a:defRPr>
            </a:lvl6pPr>
            <a:lvl7pPr lvl="6" algn="r" rtl="0">
              <a:buNone/>
              <a:defRPr sz="1000" b="1">
                <a:solidFill>
                  <a:srgbClr val="53585F"/>
                </a:solidFill>
                <a:latin typeface="Overpass"/>
                <a:ea typeface="Overpass"/>
                <a:cs typeface="Overpass"/>
                <a:sym typeface="Overpass"/>
              </a:defRPr>
            </a:lvl7pPr>
            <a:lvl8pPr lvl="7" algn="r" rtl="0">
              <a:buNone/>
              <a:defRPr sz="1000" b="1">
                <a:solidFill>
                  <a:srgbClr val="53585F"/>
                </a:solidFill>
                <a:latin typeface="Overpass"/>
                <a:ea typeface="Overpass"/>
                <a:cs typeface="Overpass"/>
                <a:sym typeface="Overpass"/>
              </a:defRPr>
            </a:lvl8pPr>
            <a:lvl9pPr lvl="8" algn="r" rtl="0">
              <a:buNone/>
              <a:defRPr sz="1000" b="1">
                <a:solidFill>
                  <a:srgbClr val="53585F"/>
                </a:solidFill>
                <a:latin typeface="Overpass"/>
                <a:ea typeface="Overpass"/>
                <a:cs typeface="Overpass"/>
                <a:sym typeface="Overpass"/>
              </a:defRPr>
            </a:lvl9pPr>
          </a:lstStyle>
          <a:p>
            <a:fld id="{00000000-1234-1234-1234-123412341234}" type="slidenum">
              <a:rPr lang="en-US" smtClean="0"/>
              <a:pPr/>
              <a:t>‹#›</a:t>
            </a:fld>
            <a:endParaRPr lang="en-US">
              <a:solidFill>
                <a:srgbClr val="0091FF"/>
              </a:solidFill>
            </a:endParaRPr>
          </a:p>
        </p:txBody>
      </p:sp>
    </p:spTree>
    <p:extLst>
      <p:ext uri="{BB962C8B-B14F-4D97-AF65-F5344CB8AC3E}">
        <p14:creationId xmlns:p14="http://schemas.microsoft.com/office/powerpoint/2010/main" val="3166068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ver">
  <p:cSld name="Cover">
    <p:spTree>
      <p:nvGrpSpPr>
        <p:cNvPr id="1" name="Shape 19"/>
        <p:cNvGrpSpPr/>
        <p:nvPr/>
      </p:nvGrpSpPr>
      <p:grpSpPr>
        <a:xfrm>
          <a:off x="0" y="0"/>
          <a:ext cx="0" cy="0"/>
          <a:chOff x="0" y="0"/>
          <a:chExt cx="0" cy="0"/>
        </a:xfrm>
      </p:grpSpPr>
      <p:sp>
        <p:nvSpPr>
          <p:cNvPr id="20" name="Google Shape;20;p4"/>
          <p:cNvSpPr/>
          <p:nvPr/>
        </p:nvSpPr>
        <p:spPr>
          <a:xfrm>
            <a:off x="11558849" y="6471191"/>
            <a:ext cx="177900" cy="1842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91FF"/>
              </a:buClr>
              <a:buFont typeface="Helvetica Neue"/>
              <a:buNone/>
            </a:pPr>
            <a:r>
              <a:rPr lang="en-US" sz="900" b="0" i="0" u="none" strike="noStrike" cap="none">
                <a:solidFill>
                  <a:srgbClr val="0091FF"/>
                </a:solidFill>
                <a:latin typeface="Helvetica Neue"/>
                <a:ea typeface="Helvetica Neue"/>
                <a:cs typeface="Helvetica Neue"/>
                <a:sym typeface="Helvetica Neue"/>
              </a:rPr>
              <a:t> </a:t>
            </a:r>
            <a:endParaRPr sz="900"/>
          </a:p>
        </p:txBody>
      </p:sp>
      <p:sp>
        <p:nvSpPr>
          <p:cNvPr id="21" name="Google Shape;21;p4"/>
          <p:cNvSpPr/>
          <p:nvPr/>
        </p:nvSpPr>
        <p:spPr>
          <a:xfrm>
            <a:off x="8345235" y="6167163"/>
            <a:ext cx="3019200" cy="20955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1295FC"/>
              </a:buClr>
              <a:buFont typeface="Helvetica Neue"/>
              <a:buNone/>
            </a:pPr>
            <a:r>
              <a:rPr lang="en-US" sz="1050" b="1">
                <a:latin typeface="Overpass"/>
                <a:ea typeface="Overpass"/>
                <a:cs typeface="Overpass"/>
                <a:sym typeface="Overpass"/>
              </a:rPr>
              <a:t>Simply better digital</a:t>
            </a:r>
            <a:r>
              <a:rPr lang="en-US" sz="1050" b="1">
                <a:solidFill>
                  <a:srgbClr val="FF7A7A"/>
                </a:solidFill>
                <a:latin typeface="Overpass"/>
                <a:ea typeface="Overpass"/>
                <a:cs typeface="Overpass"/>
                <a:sym typeface="Overpass"/>
              </a:rPr>
              <a:t>.</a:t>
            </a:r>
            <a:endParaRPr sz="900" b="1">
              <a:solidFill>
                <a:srgbClr val="FF7A7A"/>
              </a:solidFill>
              <a:latin typeface="Overpass"/>
              <a:ea typeface="Overpass"/>
              <a:cs typeface="Overpass"/>
              <a:sym typeface="Overpass"/>
            </a:endParaRPr>
          </a:p>
        </p:txBody>
      </p:sp>
      <p:pic>
        <p:nvPicPr>
          <p:cNvPr id="22" name="Google Shape;22;p4"/>
          <p:cNvPicPr preferRelativeResize="0"/>
          <p:nvPr/>
        </p:nvPicPr>
        <p:blipFill>
          <a:blip r:embed="rId2">
            <a:alphaModFix/>
          </a:blip>
          <a:stretch>
            <a:fillRect/>
          </a:stretch>
        </p:blipFill>
        <p:spPr>
          <a:xfrm>
            <a:off x="9866872" y="536780"/>
            <a:ext cx="1788117" cy="234900"/>
          </a:xfrm>
          <a:prstGeom prst="rect">
            <a:avLst/>
          </a:prstGeom>
          <a:noFill/>
          <a:ln>
            <a:noFill/>
          </a:ln>
        </p:spPr>
      </p:pic>
      <p:sp>
        <p:nvSpPr>
          <p:cNvPr id="23" name="Google Shape;23;p4"/>
          <p:cNvSpPr txBox="1">
            <a:spLocks noGrp="1"/>
          </p:cNvSpPr>
          <p:nvPr>
            <p:ph type="sldNum" idx="12"/>
          </p:nvPr>
        </p:nvSpPr>
        <p:spPr>
          <a:xfrm>
            <a:off x="10917975" y="6167800"/>
            <a:ext cx="772650" cy="494550"/>
          </a:xfrm>
          <a:prstGeom prst="rect">
            <a:avLst/>
          </a:prstGeom>
          <a:noFill/>
          <a:ln>
            <a:noFill/>
          </a:ln>
        </p:spPr>
        <p:txBody>
          <a:bodyPr spcFirstLastPara="1" wrap="square" lIns="63500" tIns="63500" rIns="63500" bIns="63500" anchor="t" anchorCtr="0">
            <a:noAutofit/>
          </a:bodyPr>
          <a:lstStyle>
            <a:lvl1pPr lvl="0" algn="r" rtl="0">
              <a:buNone/>
              <a:defRPr sz="1000" b="1">
                <a:solidFill>
                  <a:srgbClr val="53585F"/>
                </a:solidFill>
                <a:latin typeface="Overpass"/>
                <a:ea typeface="Overpass"/>
                <a:cs typeface="Overpass"/>
                <a:sym typeface="Overpass"/>
              </a:defRPr>
            </a:lvl1pPr>
            <a:lvl2pPr lvl="1" algn="r" rtl="0">
              <a:buNone/>
              <a:defRPr sz="1000" b="1">
                <a:solidFill>
                  <a:srgbClr val="53585F"/>
                </a:solidFill>
                <a:latin typeface="Overpass"/>
                <a:ea typeface="Overpass"/>
                <a:cs typeface="Overpass"/>
                <a:sym typeface="Overpass"/>
              </a:defRPr>
            </a:lvl2pPr>
            <a:lvl3pPr lvl="2" algn="r" rtl="0">
              <a:buNone/>
              <a:defRPr sz="1000" b="1">
                <a:solidFill>
                  <a:srgbClr val="53585F"/>
                </a:solidFill>
                <a:latin typeface="Overpass"/>
                <a:ea typeface="Overpass"/>
                <a:cs typeface="Overpass"/>
                <a:sym typeface="Overpass"/>
              </a:defRPr>
            </a:lvl3pPr>
            <a:lvl4pPr lvl="3" algn="r" rtl="0">
              <a:buNone/>
              <a:defRPr sz="1000" b="1">
                <a:solidFill>
                  <a:srgbClr val="53585F"/>
                </a:solidFill>
                <a:latin typeface="Overpass"/>
                <a:ea typeface="Overpass"/>
                <a:cs typeface="Overpass"/>
                <a:sym typeface="Overpass"/>
              </a:defRPr>
            </a:lvl4pPr>
            <a:lvl5pPr lvl="4" algn="r" rtl="0">
              <a:buNone/>
              <a:defRPr sz="1000" b="1">
                <a:solidFill>
                  <a:srgbClr val="53585F"/>
                </a:solidFill>
                <a:latin typeface="Overpass"/>
                <a:ea typeface="Overpass"/>
                <a:cs typeface="Overpass"/>
                <a:sym typeface="Overpass"/>
              </a:defRPr>
            </a:lvl5pPr>
            <a:lvl6pPr lvl="5" algn="r" rtl="0">
              <a:buNone/>
              <a:defRPr sz="1000" b="1">
                <a:solidFill>
                  <a:srgbClr val="53585F"/>
                </a:solidFill>
                <a:latin typeface="Overpass"/>
                <a:ea typeface="Overpass"/>
                <a:cs typeface="Overpass"/>
                <a:sym typeface="Overpass"/>
              </a:defRPr>
            </a:lvl6pPr>
            <a:lvl7pPr lvl="6" algn="r" rtl="0">
              <a:buNone/>
              <a:defRPr sz="1000" b="1">
                <a:solidFill>
                  <a:srgbClr val="53585F"/>
                </a:solidFill>
                <a:latin typeface="Overpass"/>
                <a:ea typeface="Overpass"/>
                <a:cs typeface="Overpass"/>
                <a:sym typeface="Overpass"/>
              </a:defRPr>
            </a:lvl7pPr>
            <a:lvl8pPr lvl="7" algn="r" rtl="0">
              <a:buNone/>
              <a:defRPr sz="1000" b="1">
                <a:solidFill>
                  <a:srgbClr val="53585F"/>
                </a:solidFill>
                <a:latin typeface="Overpass"/>
                <a:ea typeface="Overpass"/>
                <a:cs typeface="Overpass"/>
                <a:sym typeface="Overpass"/>
              </a:defRPr>
            </a:lvl8pPr>
            <a:lvl9pPr lvl="8" algn="r" rtl="0">
              <a:buNone/>
              <a:defRPr sz="1000" b="1">
                <a:solidFill>
                  <a:srgbClr val="53585F"/>
                </a:solidFill>
                <a:latin typeface="Overpass"/>
                <a:ea typeface="Overpass"/>
                <a:cs typeface="Overpass"/>
                <a:sym typeface="Overpass"/>
              </a:defRPr>
            </a:lvl9pPr>
          </a:lstStyle>
          <a:p>
            <a:fld id="{00000000-1234-1234-1234-123412341234}" type="slidenum">
              <a:rPr lang="en-US" smtClean="0"/>
              <a:pPr/>
              <a:t>‹#›</a:t>
            </a:fld>
            <a:endParaRPr lang="en-US">
              <a:solidFill>
                <a:srgbClr val="0091FF"/>
              </a:solidFill>
            </a:endParaRPr>
          </a:p>
        </p:txBody>
      </p:sp>
    </p:spTree>
    <p:extLst>
      <p:ext uri="{BB962C8B-B14F-4D97-AF65-F5344CB8AC3E}">
        <p14:creationId xmlns:p14="http://schemas.microsoft.com/office/powerpoint/2010/main" val="1765092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Grid">
  <p:cSld name="Grid">
    <p:spTree>
      <p:nvGrpSpPr>
        <p:cNvPr id="1" name="Shape 24"/>
        <p:cNvGrpSpPr/>
        <p:nvPr/>
      </p:nvGrpSpPr>
      <p:grpSpPr>
        <a:xfrm>
          <a:off x="0" y="0"/>
          <a:ext cx="0" cy="0"/>
          <a:chOff x="0" y="0"/>
          <a:chExt cx="0" cy="0"/>
        </a:xfrm>
      </p:grpSpPr>
      <p:sp>
        <p:nvSpPr>
          <p:cNvPr id="25" name="Google Shape;25;p5"/>
          <p:cNvSpPr/>
          <p:nvPr/>
        </p:nvSpPr>
        <p:spPr>
          <a:xfrm>
            <a:off x="11558849" y="6471191"/>
            <a:ext cx="177900" cy="1842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91FF"/>
              </a:buClr>
              <a:buFont typeface="Helvetica Neue"/>
              <a:buNone/>
            </a:pPr>
            <a:r>
              <a:rPr lang="en-US" sz="900" b="0" i="0" u="none" strike="noStrike" cap="none">
                <a:solidFill>
                  <a:srgbClr val="0091FF"/>
                </a:solidFill>
                <a:latin typeface="Helvetica Neue"/>
                <a:ea typeface="Helvetica Neue"/>
                <a:cs typeface="Helvetica Neue"/>
                <a:sym typeface="Helvetica Neue"/>
              </a:rPr>
              <a:t> </a:t>
            </a:r>
            <a:endParaRPr sz="900"/>
          </a:p>
        </p:txBody>
      </p:sp>
      <p:cxnSp>
        <p:nvCxnSpPr>
          <p:cNvPr id="26" name="Google Shape;26;p5"/>
          <p:cNvCxnSpPr/>
          <p:nvPr/>
        </p:nvCxnSpPr>
        <p:spPr>
          <a:xfrm>
            <a:off x="535393" y="-91088"/>
            <a:ext cx="0" cy="7052400"/>
          </a:xfrm>
          <a:prstGeom prst="straightConnector1">
            <a:avLst/>
          </a:prstGeom>
          <a:noFill/>
          <a:ln w="9525" cap="flat" cmpd="sng">
            <a:solidFill>
              <a:srgbClr val="D9D9D9"/>
            </a:solidFill>
            <a:prstDash val="solid"/>
            <a:round/>
            <a:headEnd type="none" w="med" len="med"/>
            <a:tailEnd type="none" w="med" len="med"/>
          </a:ln>
        </p:spPr>
      </p:cxnSp>
      <p:cxnSp>
        <p:nvCxnSpPr>
          <p:cNvPr id="27" name="Google Shape;27;p5"/>
          <p:cNvCxnSpPr/>
          <p:nvPr/>
        </p:nvCxnSpPr>
        <p:spPr>
          <a:xfrm>
            <a:off x="11656224" y="-14887"/>
            <a:ext cx="0" cy="7052400"/>
          </a:xfrm>
          <a:prstGeom prst="straightConnector1">
            <a:avLst/>
          </a:prstGeom>
          <a:noFill/>
          <a:ln w="9525" cap="flat" cmpd="sng">
            <a:solidFill>
              <a:srgbClr val="D9D9D9"/>
            </a:solidFill>
            <a:prstDash val="solid"/>
            <a:round/>
            <a:headEnd type="none" w="med" len="med"/>
            <a:tailEnd type="none" w="med" len="med"/>
          </a:ln>
        </p:spPr>
      </p:cxnSp>
      <p:cxnSp>
        <p:nvCxnSpPr>
          <p:cNvPr id="28" name="Google Shape;28;p5"/>
          <p:cNvCxnSpPr/>
          <p:nvPr/>
        </p:nvCxnSpPr>
        <p:spPr>
          <a:xfrm rot="10800000">
            <a:off x="-268388" y="536225"/>
            <a:ext cx="12767100" cy="0"/>
          </a:xfrm>
          <a:prstGeom prst="straightConnector1">
            <a:avLst/>
          </a:prstGeom>
          <a:noFill/>
          <a:ln w="9525" cap="flat" cmpd="sng">
            <a:solidFill>
              <a:srgbClr val="D9D9D9"/>
            </a:solidFill>
            <a:prstDash val="solid"/>
            <a:round/>
            <a:headEnd type="none" w="med" len="med"/>
            <a:tailEnd type="none" w="med" len="med"/>
          </a:ln>
        </p:spPr>
      </p:cxnSp>
      <p:cxnSp>
        <p:nvCxnSpPr>
          <p:cNvPr id="29" name="Google Shape;29;p5"/>
          <p:cNvCxnSpPr/>
          <p:nvPr/>
        </p:nvCxnSpPr>
        <p:spPr>
          <a:xfrm rot="10800000">
            <a:off x="-192187" y="6322213"/>
            <a:ext cx="12767100" cy="0"/>
          </a:xfrm>
          <a:prstGeom prst="straightConnector1">
            <a:avLst/>
          </a:prstGeom>
          <a:noFill/>
          <a:ln w="9525" cap="flat" cmpd="sng">
            <a:solidFill>
              <a:srgbClr val="D9D9D9"/>
            </a:solidFill>
            <a:prstDash val="solid"/>
            <a:round/>
            <a:headEnd type="none" w="med" len="med"/>
            <a:tailEnd type="none" w="med" len="med"/>
          </a:ln>
        </p:spPr>
      </p:cxnSp>
      <p:cxnSp>
        <p:nvCxnSpPr>
          <p:cNvPr id="30" name="Google Shape;30;p5"/>
          <p:cNvCxnSpPr/>
          <p:nvPr/>
        </p:nvCxnSpPr>
        <p:spPr>
          <a:xfrm>
            <a:off x="6094055" y="-91088"/>
            <a:ext cx="0" cy="7052400"/>
          </a:xfrm>
          <a:prstGeom prst="straightConnector1">
            <a:avLst/>
          </a:prstGeom>
          <a:noFill/>
          <a:ln w="9525" cap="flat" cmpd="sng">
            <a:solidFill>
              <a:srgbClr val="D9D9D9"/>
            </a:solidFill>
            <a:prstDash val="solid"/>
            <a:round/>
            <a:headEnd type="none" w="med" len="med"/>
            <a:tailEnd type="none" w="med" len="med"/>
          </a:ln>
        </p:spPr>
      </p:cxnSp>
      <p:cxnSp>
        <p:nvCxnSpPr>
          <p:cNvPr id="31" name="Google Shape;31;p5"/>
          <p:cNvCxnSpPr/>
          <p:nvPr/>
        </p:nvCxnSpPr>
        <p:spPr>
          <a:xfrm>
            <a:off x="7948112" y="-14887"/>
            <a:ext cx="0" cy="7052400"/>
          </a:xfrm>
          <a:prstGeom prst="straightConnector1">
            <a:avLst/>
          </a:prstGeom>
          <a:noFill/>
          <a:ln w="9525" cap="flat" cmpd="sng">
            <a:solidFill>
              <a:srgbClr val="D9D9D9"/>
            </a:solidFill>
            <a:prstDash val="solid"/>
            <a:round/>
            <a:headEnd type="none" w="med" len="med"/>
            <a:tailEnd type="none" w="med" len="med"/>
          </a:ln>
        </p:spPr>
      </p:cxnSp>
      <p:cxnSp>
        <p:nvCxnSpPr>
          <p:cNvPr id="32" name="Google Shape;32;p5"/>
          <p:cNvCxnSpPr/>
          <p:nvPr/>
        </p:nvCxnSpPr>
        <p:spPr>
          <a:xfrm>
            <a:off x="4241168" y="-14887"/>
            <a:ext cx="0" cy="7052400"/>
          </a:xfrm>
          <a:prstGeom prst="straightConnector1">
            <a:avLst/>
          </a:prstGeom>
          <a:noFill/>
          <a:ln w="9525" cap="flat" cmpd="sng">
            <a:solidFill>
              <a:srgbClr val="D9D9D9"/>
            </a:solidFill>
            <a:prstDash val="solid"/>
            <a:round/>
            <a:headEnd type="none" w="med" len="med"/>
            <a:tailEnd type="none" w="med" len="med"/>
          </a:ln>
        </p:spPr>
      </p:cxnSp>
      <p:cxnSp>
        <p:nvCxnSpPr>
          <p:cNvPr id="33" name="Google Shape;33;p5"/>
          <p:cNvCxnSpPr/>
          <p:nvPr/>
        </p:nvCxnSpPr>
        <p:spPr>
          <a:xfrm>
            <a:off x="2388280" y="-14887"/>
            <a:ext cx="0" cy="7052400"/>
          </a:xfrm>
          <a:prstGeom prst="straightConnector1">
            <a:avLst/>
          </a:prstGeom>
          <a:noFill/>
          <a:ln w="9525" cap="flat" cmpd="sng">
            <a:solidFill>
              <a:srgbClr val="D9D9D9"/>
            </a:solidFill>
            <a:prstDash val="solid"/>
            <a:round/>
            <a:headEnd type="none" w="med" len="med"/>
            <a:tailEnd type="none" w="med" len="med"/>
          </a:ln>
        </p:spPr>
      </p:cxnSp>
      <p:cxnSp>
        <p:nvCxnSpPr>
          <p:cNvPr id="34" name="Google Shape;34;p5"/>
          <p:cNvCxnSpPr/>
          <p:nvPr/>
        </p:nvCxnSpPr>
        <p:spPr>
          <a:xfrm>
            <a:off x="9802168" y="-14887"/>
            <a:ext cx="0" cy="7052400"/>
          </a:xfrm>
          <a:prstGeom prst="straightConnector1">
            <a:avLst/>
          </a:prstGeom>
          <a:noFill/>
          <a:ln w="9525" cap="flat" cmpd="sng">
            <a:solidFill>
              <a:srgbClr val="D9D9D9"/>
            </a:solidFill>
            <a:prstDash val="solid"/>
            <a:round/>
            <a:headEnd type="none" w="med" len="med"/>
            <a:tailEnd type="none" w="med" len="med"/>
          </a:ln>
        </p:spPr>
      </p:cxnSp>
    </p:spTree>
    <p:extLst>
      <p:ext uri="{BB962C8B-B14F-4D97-AF65-F5344CB8AC3E}">
        <p14:creationId xmlns:p14="http://schemas.microsoft.com/office/powerpoint/2010/main" val="1231762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1981" y="497840"/>
            <a:ext cx="5442819" cy="1049253"/>
          </a:xfrm>
          <a:prstGeom prst="rect">
            <a:avLst/>
          </a:prstGeom>
        </p:spPr>
        <p:txBody>
          <a:bodyPr anchor="t">
            <a:noAutofit/>
          </a:bodyPr>
          <a:lstStyle>
            <a:lvl1pPr algn="l">
              <a:defRPr sz="3600" b="1">
                <a:solidFill>
                  <a:srgbClr val="58595B"/>
                </a:solidFill>
                <a:latin typeface="Arial Narrow" panose="020B0606020202030204" pitchFamily="34" charset="0"/>
              </a:defRPr>
            </a:lvl1pPr>
          </a:lstStyle>
          <a:p>
            <a:r>
              <a:rPr lang="en-US" dirty="0"/>
              <a:t>Click to edit Master title style</a:t>
            </a:r>
            <a:br>
              <a:rPr lang="en-US" dirty="0"/>
            </a:br>
            <a:endParaRPr lang="en-US" dirty="0"/>
          </a:p>
        </p:txBody>
      </p:sp>
      <p:sp>
        <p:nvSpPr>
          <p:cNvPr id="7" name="Picture Placeholder 6"/>
          <p:cNvSpPr>
            <a:spLocks noGrp="1"/>
          </p:cNvSpPr>
          <p:nvPr>
            <p:ph type="pic" sz="quarter" idx="10" hasCustomPrompt="1"/>
          </p:nvPr>
        </p:nvSpPr>
        <p:spPr>
          <a:xfrm>
            <a:off x="-1" y="0"/>
            <a:ext cx="5867401" cy="6858000"/>
          </a:xfrm>
          <a:prstGeom prst="rect">
            <a:avLst/>
          </a:prstGeom>
        </p:spPr>
        <p:txBody>
          <a:bodyPr/>
          <a:lstStyle>
            <a:lvl1pPr marL="0" indent="0">
              <a:buNone/>
              <a:defRPr baseline="0"/>
            </a:lvl1pPr>
          </a:lstStyle>
          <a:p>
            <a:r>
              <a:rPr lang="en-US" dirty="0"/>
              <a:t>Insert image here.</a:t>
            </a:r>
          </a:p>
        </p:txBody>
      </p:sp>
      <p:sp>
        <p:nvSpPr>
          <p:cNvPr id="9" name="Text Placeholder 8"/>
          <p:cNvSpPr>
            <a:spLocks noGrp="1"/>
          </p:cNvSpPr>
          <p:nvPr>
            <p:ph type="body" sz="quarter" idx="11"/>
          </p:nvPr>
        </p:nvSpPr>
        <p:spPr>
          <a:xfrm>
            <a:off x="6324600" y="2004293"/>
            <a:ext cx="5410200" cy="4396505"/>
          </a:xfrm>
          <a:prstGeom prst="rect">
            <a:avLst/>
          </a:prstGeom>
        </p:spPr>
        <p:txBody>
          <a:bodyPr>
            <a:normAutofit/>
          </a:bodyPr>
          <a:lstStyle>
            <a:lvl1pPr marL="365760" indent="-365760">
              <a:buFontTx/>
              <a:buBlip>
                <a:blip r:embed="rId2"/>
              </a:buBlip>
              <a:defRPr sz="2400"/>
            </a:lvl1pPr>
            <a:lvl2pPr marL="365760">
              <a:defRPr sz="2400"/>
            </a:lvl2pPr>
            <a:lvl3pPr marL="365760">
              <a:defRPr sz="2400"/>
            </a:lvl3pPr>
            <a:lvl4pPr marL="365760">
              <a:defRPr sz="2400"/>
            </a:lvl4pPr>
            <a:lvl5pPr marL="365760">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266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Default - Title &amp; Subtitle">
  <p:cSld name="1_Default - Title &amp; Subtitle">
    <p:bg>
      <p:bgPr>
        <a:solidFill>
          <a:srgbClr val="FFFFFF"/>
        </a:solidFill>
        <a:effectLst/>
      </p:bgPr>
    </p:bg>
    <p:spTree>
      <p:nvGrpSpPr>
        <p:cNvPr id="1" name="Shape 35"/>
        <p:cNvGrpSpPr/>
        <p:nvPr/>
      </p:nvGrpSpPr>
      <p:grpSpPr>
        <a:xfrm>
          <a:off x="0" y="0"/>
          <a:ext cx="0" cy="0"/>
          <a:chOff x="0" y="0"/>
          <a:chExt cx="0" cy="0"/>
        </a:xfrm>
      </p:grpSpPr>
    </p:spTree>
    <p:extLst>
      <p:ext uri="{BB962C8B-B14F-4D97-AF65-F5344CB8AC3E}">
        <p14:creationId xmlns:p14="http://schemas.microsoft.com/office/powerpoint/2010/main" val="627677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Default - Title &amp; Subtitle 1">
  <p:cSld name="Default - Title &amp; Subtitle 1">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7"/>
          <p:cNvSpPr/>
          <p:nvPr/>
        </p:nvSpPr>
        <p:spPr>
          <a:xfrm>
            <a:off x="8345235" y="6167163"/>
            <a:ext cx="3019200" cy="20955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1295FC"/>
              </a:buClr>
              <a:buFont typeface="Helvetica Neue"/>
              <a:buNone/>
            </a:pPr>
            <a:r>
              <a:rPr lang="en-US" sz="1050" b="1">
                <a:solidFill>
                  <a:srgbClr val="FFFFFF"/>
                </a:solidFill>
                <a:latin typeface="Overpass"/>
                <a:ea typeface="Overpass"/>
                <a:cs typeface="Overpass"/>
                <a:sym typeface="Overpass"/>
              </a:rPr>
              <a:t>Simply better digital</a:t>
            </a:r>
            <a:r>
              <a:rPr lang="en-US" sz="1050" b="1">
                <a:solidFill>
                  <a:srgbClr val="FF7A7A"/>
                </a:solidFill>
                <a:latin typeface="Overpass"/>
                <a:ea typeface="Overpass"/>
                <a:cs typeface="Overpass"/>
                <a:sym typeface="Overpass"/>
              </a:rPr>
              <a:t>.</a:t>
            </a:r>
            <a:endParaRPr sz="650" b="1">
              <a:solidFill>
                <a:srgbClr val="FF7A7A"/>
              </a:solidFill>
              <a:latin typeface="Overpass"/>
              <a:ea typeface="Overpass"/>
              <a:cs typeface="Overpass"/>
              <a:sym typeface="Overpass"/>
            </a:endParaRPr>
          </a:p>
        </p:txBody>
      </p:sp>
      <p:sp>
        <p:nvSpPr>
          <p:cNvPr id="38" name="Google Shape;38;p7"/>
          <p:cNvSpPr txBox="1">
            <a:spLocks noGrp="1"/>
          </p:cNvSpPr>
          <p:nvPr>
            <p:ph type="sldNum" idx="12"/>
          </p:nvPr>
        </p:nvSpPr>
        <p:spPr>
          <a:xfrm>
            <a:off x="10917975" y="6163038"/>
            <a:ext cx="772800" cy="494400"/>
          </a:xfrm>
          <a:prstGeom prst="rect">
            <a:avLst/>
          </a:prstGeom>
          <a:noFill/>
          <a:ln>
            <a:noFill/>
          </a:ln>
        </p:spPr>
        <p:txBody>
          <a:bodyPr spcFirstLastPara="1" wrap="square" lIns="63525" tIns="63525" rIns="63525" bIns="63525" anchor="t" anchorCtr="0">
            <a:noAutofit/>
          </a:bodyPr>
          <a:lstStyle>
            <a:lvl1pPr lvl="0" algn="r" rtl="0">
              <a:buNone/>
              <a:defRPr sz="1050" b="1">
                <a:solidFill>
                  <a:srgbClr val="FFFFFF"/>
                </a:solidFill>
                <a:latin typeface="Overpass"/>
                <a:ea typeface="Overpass"/>
                <a:cs typeface="Overpass"/>
                <a:sym typeface="Overpass"/>
              </a:defRPr>
            </a:lvl1pPr>
            <a:lvl2pPr lvl="1" algn="r" rtl="0">
              <a:buNone/>
              <a:defRPr sz="1050" b="1">
                <a:solidFill>
                  <a:srgbClr val="FFFFFF"/>
                </a:solidFill>
                <a:latin typeface="Overpass"/>
                <a:ea typeface="Overpass"/>
                <a:cs typeface="Overpass"/>
                <a:sym typeface="Overpass"/>
              </a:defRPr>
            </a:lvl2pPr>
            <a:lvl3pPr lvl="2" algn="r" rtl="0">
              <a:buNone/>
              <a:defRPr sz="1050" b="1">
                <a:solidFill>
                  <a:srgbClr val="FFFFFF"/>
                </a:solidFill>
                <a:latin typeface="Overpass"/>
                <a:ea typeface="Overpass"/>
                <a:cs typeface="Overpass"/>
                <a:sym typeface="Overpass"/>
              </a:defRPr>
            </a:lvl3pPr>
            <a:lvl4pPr lvl="3" algn="r" rtl="0">
              <a:buNone/>
              <a:defRPr sz="1050" b="1">
                <a:solidFill>
                  <a:srgbClr val="FFFFFF"/>
                </a:solidFill>
                <a:latin typeface="Overpass"/>
                <a:ea typeface="Overpass"/>
                <a:cs typeface="Overpass"/>
                <a:sym typeface="Overpass"/>
              </a:defRPr>
            </a:lvl4pPr>
            <a:lvl5pPr lvl="4" algn="r" rtl="0">
              <a:buNone/>
              <a:defRPr sz="1050" b="1">
                <a:solidFill>
                  <a:srgbClr val="FFFFFF"/>
                </a:solidFill>
                <a:latin typeface="Overpass"/>
                <a:ea typeface="Overpass"/>
                <a:cs typeface="Overpass"/>
                <a:sym typeface="Overpass"/>
              </a:defRPr>
            </a:lvl5pPr>
            <a:lvl6pPr lvl="5" algn="r" rtl="0">
              <a:buNone/>
              <a:defRPr sz="1050" b="1">
                <a:solidFill>
                  <a:srgbClr val="FFFFFF"/>
                </a:solidFill>
                <a:latin typeface="Overpass"/>
                <a:ea typeface="Overpass"/>
                <a:cs typeface="Overpass"/>
                <a:sym typeface="Overpass"/>
              </a:defRPr>
            </a:lvl6pPr>
            <a:lvl7pPr lvl="6" algn="r" rtl="0">
              <a:buNone/>
              <a:defRPr sz="1050" b="1">
                <a:solidFill>
                  <a:srgbClr val="FFFFFF"/>
                </a:solidFill>
                <a:latin typeface="Overpass"/>
                <a:ea typeface="Overpass"/>
                <a:cs typeface="Overpass"/>
                <a:sym typeface="Overpass"/>
              </a:defRPr>
            </a:lvl7pPr>
            <a:lvl8pPr lvl="7" algn="r" rtl="0">
              <a:buNone/>
              <a:defRPr sz="1050" b="1">
                <a:solidFill>
                  <a:srgbClr val="FFFFFF"/>
                </a:solidFill>
                <a:latin typeface="Overpass"/>
                <a:ea typeface="Overpass"/>
                <a:cs typeface="Overpass"/>
                <a:sym typeface="Overpass"/>
              </a:defRPr>
            </a:lvl8pPr>
            <a:lvl9pPr lvl="8" algn="r" rtl="0">
              <a:buNone/>
              <a:defRPr sz="1050" b="1">
                <a:solidFill>
                  <a:srgbClr val="FFFFFF"/>
                </a:solidFill>
                <a:latin typeface="Overpass"/>
                <a:ea typeface="Overpass"/>
                <a:cs typeface="Overpass"/>
                <a:sym typeface="Overpass"/>
              </a:defRPr>
            </a:lvl9pPr>
          </a:lstStyle>
          <a:p>
            <a:fld id="{00000000-1234-1234-1234-123412341234}" type="slidenum">
              <a:rPr lang="en-US" smtClean="0"/>
              <a:pPr/>
              <a:t>‹#›</a:t>
            </a:fld>
            <a:endParaRPr lang="en-US"/>
          </a:p>
        </p:txBody>
      </p:sp>
      <p:pic>
        <p:nvPicPr>
          <p:cNvPr id="39" name="Google Shape;39;p7"/>
          <p:cNvPicPr preferRelativeResize="0"/>
          <p:nvPr/>
        </p:nvPicPr>
        <p:blipFill>
          <a:blip r:embed="rId3">
            <a:alphaModFix/>
          </a:blip>
          <a:stretch>
            <a:fillRect/>
          </a:stretch>
        </p:blipFill>
        <p:spPr>
          <a:xfrm>
            <a:off x="9866872" y="536780"/>
            <a:ext cx="1788117" cy="234900"/>
          </a:xfrm>
          <a:prstGeom prst="rect">
            <a:avLst/>
          </a:prstGeom>
          <a:noFill/>
          <a:ln>
            <a:noFill/>
          </a:ln>
        </p:spPr>
      </p:pic>
    </p:spTree>
    <p:extLst>
      <p:ext uri="{BB962C8B-B14F-4D97-AF65-F5344CB8AC3E}">
        <p14:creationId xmlns:p14="http://schemas.microsoft.com/office/powerpoint/2010/main" val="3928155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E760BFFE-F2A3-4363-8AE7-776EE7D8270C}" type="datetimeFigureOut">
              <a:rPr lang="en-US" smtClean="0"/>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72D08D-BDEB-4C76-B02E-F4BBF3A5D0B3}" type="slidenum">
              <a:rPr lang="en-US" smtClean="0"/>
              <a:t>‹#›</a:t>
            </a:fld>
            <a:endParaRPr lang="en-US" dirty="0"/>
          </a:p>
        </p:txBody>
      </p:sp>
    </p:spTree>
    <p:extLst>
      <p:ext uri="{BB962C8B-B14F-4D97-AF65-F5344CB8AC3E}">
        <p14:creationId xmlns:p14="http://schemas.microsoft.com/office/powerpoint/2010/main" val="1560783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6"/>
            <a:ext cx="10515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760BFFE-F2A3-4363-8AE7-776EE7D8270C}" type="datetimeFigureOut">
              <a:rPr lang="en-US" smtClean="0"/>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72D08D-BDEB-4C76-B02E-F4BBF3A5D0B3}" type="slidenum">
              <a:rPr lang="en-US" smtClean="0"/>
              <a:t>‹#›</a:t>
            </a:fld>
            <a:endParaRPr lang="en-US" dirty="0"/>
          </a:p>
        </p:txBody>
      </p:sp>
    </p:spTree>
    <p:extLst>
      <p:ext uri="{BB962C8B-B14F-4D97-AF65-F5344CB8AC3E}">
        <p14:creationId xmlns:p14="http://schemas.microsoft.com/office/powerpoint/2010/main" val="1495559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prstGeom prst="rect">
            <a:avLst/>
          </a:prstGeom>
        </p:spPr>
        <p:txBody>
          <a:bodyPr anchor="b"/>
          <a:lstStyle>
            <a:lvl1pPr>
              <a:defRPr sz="600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760BFFE-F2A3-4363-8AE7-776EE7D8270C}" type="datetimeFigureOut">
              <a:rPr lang="en-US" smtClean="0"/>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72D08D-BDEB-4C76-B02E-F4BBF3A5D0B3}" type="slidenum">
              <a:rPr lang="en-US" smtClean="0"/>
              <a:t>‹#›</a:t>
            </a:fld>
            <a:endParaRPr lang="en-US" dirty="0"/>
          </a:p>
        </p:txBody>
      </p:sp>
    </p:spTree>
    <p:extLst>
      <p:ext uri="{BB962C8B-B14F-4D97-AF65-F5344CB8AC3E}">
        <p14:creationId xmlns:p14="http://schemas.microsoft.com/office/powerpoint/2010/main" val="1356652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lvl1pPr>
              <a:defRPr>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6"/>
            <a:ext cx="5181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6"/>
            <a:ext cx="5181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760BFFE-F2A3-4363-8AE7-776EE7D8270C}" type="datetimeFigureOut">
              <a:rPr lang="en-US" smtClean="0"/>
              <a:t>7/26/2020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72D08D-BDEB-4C76-B02E-F4BBF3A5D0B3}" type="slidenum">
              <a:rPr lang="en-US" smtClean="0"/>
              <a:t>‹#›</a:t>
            </a:fld>
            <a:endParaRPr lang="en-US" dirty="0"/>
          </a:p>
        </p:txBody>
      </p:sp>
    </p:spTree>
    <p:extLst>
      <p:ext uri="{BB962C8B-B14F-4D97-AF65-F5344CB8AC3E}">
        <p14:creationId xmlns:p14="http://schemas.microsoft.com/office/powerpoint/2010/main" val="361911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lvl1pPr>
              <a:defRPr>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atin typeface="Arial" panose="020B0604020202020204" pitchFamily="34" charset="0"/>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Arial" panose="020B0604020202020204" pitchFamily="34" charset="0"/>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760BFFE-F2A3-4363-8AE7-776EE7D8270C}" type="datetimeFigureOut">
              <a:rPr lang="en-US" smtClean="0"/>
              <a:t>7/26/2020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72D08D-BDEB-4C76-B02E-F4BBF3A5D0B3}" type="slidenum">
              <a:rPr lang="en-US" smtClean="0"/>
              <a:t>‹#›</a:t>
            </a:fld>
            <a:endParaRPr lang="en-US" dirty="0"/>
          </a:p>
        </p:txBody>
      </p:sp>
    </p:spTree>
    <p:extLst>
      <p:ext uri="{BB962C8B-B14F-4D97-AF65-F5344CB8AC3E}">
        <p14:creationId xmlns:p14="http://schemas.microsoft.com/office/powerpoint/2010/main" val="1233575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lvl1pPr>
              <a:defRPr>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E760BFFE-F2A3-4363-8AE7-776EE7D8270C}" type="datetimeFigureOut">
              <a:rPr lang="en-US" smtClean="0"/>
              <a:t>7/26/2020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72D08D-BDEB-4C76-B02E-F4BBF3A5D0B3}" type="slidenum">
              <a:rPr lang="en-US" smtClean="0"/>
              <a:t>‹#›</a:t>
            </a:fld>
            <a:endParaRPr lang="en-US" dirty="0"/>
          </a:p>
        </p:txBody>
      </p:sp>
    </p:spTree>
    <p:extLst>
      <p:ext uri="{BB962C8B-B14F-4D97-AF65-F5344CB8AC3E}">
        <p14:creationId xmlns:p14="http://schemas.microsoft.com/office/powerpoint/2010/main" val="1376840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60BFFE-F2A3-4363-8AE7-776EE7D8270C}" type="datetimeFigureOut">
              <a:rPr lang="en-US" smtClean="0"/>
              <a:t>7/26/2020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72D08D-BDEB-4C76-B02E-F4BBF3A5D0B3}" type="slidenum">
              <a:rPr lang="en-US" smtClean="0"/>
              <a:t>‹#›</a:t>
            </a:fld>
            <a:endParaRPr lang="en-US" dirty="0"/>
          </a:p>
        </p:txBody>
      </p:sp>
    </p:spTree>
    <p:extLst>
      <p:ext uri="{BB962C8B-B14F-4D97-AF65-F5344CB8AC3E}">
        <p14:creationId xmlns:p14="http://schemas.microsoft.com/office/powerpoint/2010/main" val="1224781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atin typeface="Arial" panose="020B0604020202020204" pitchFamily="34" charset="0"/>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760BFFE-F2A3-4363-8AE7-776EE7D8270C}" type="datetimeFigureOut">
              <a:rPr lang="en-US" smtClean="0"/>
              <a:t>7/26/2020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72D08D-BDEB-4C76-B02E-F4BBF3A5D0B3}" type="slidenum">
              <a:rPr lang="en-US" smtClean="0"/>
              <a:t>‹#›</a:t>
            </a:fld>
            <a:endParaRPr lang="en-US" dirty="0"/>
          </a:p>
        </p:txBody>
      </p:sp>
    </p:spTree>
    <p:extLst>
      <p:ext uri="{BB962C8B-B14F-4D97-AF65-F5344CB8AC3E}">
        <p14:creationId xmlns:p14="http://schemas.microsoft.com/office/powerpoint/2010/main" val="235443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3244" y="465756"/>
            <a:ext cx="5442819" cy="1049253"/>
          </a:xfrm>
          <a:prstGeom prst="rect">
            <a:avLst/>
          </a:prstGeom>
        </p:spPr>
        <p:txBody>
          <a:bodyPr anchor="t">
            <a:noAutofit/>
          </a:bodyPr>
          <a:lstStyle>
            <a:lvl1pPr algn="l">
              <a:defRPr sz="3600" b="1">
                <a:solidFill>
                  <a:srgbClr val="58595B"/>
                </a:solidFill>
                <a:latin typeface="Arial Narrow" panose="020B0606020202030204" pitchFamily="34" charset="0"/>
              </a:defRPr>
            </a:lvl1pPr>
          </a:lstStyle>
          <a:p>
            <a:r>
              <a:rPr lang="en-US" dirty="0"/>
              <a:t>Click to edit Master title style</a:t>
            </a:r>
            <a:br>
              <a:rPr lang="en-US" dirty="0"/>
            </a:br>
            <a:endParaRPr lang="en-US" dirty="0"/>
          </a:p>
        </p:txBody>
      </p:sp>
      <p:sp>
        <p:nvSpPr>
          <p:cNvPr id="7" name="Picture Placeholder 6"/>
          <p:cNvSpPr>
            <a:spLocks noGrp="1"/>
          </p:cNvSpPr>
          <p:nvPr>
            <p:ph type="pic" sz="quarter" idx="10" hasCustomPrompt="1"/>
          </p:nvPr>
        </p:nvSpPr>
        <p:spPr>
          <a:xfrm>
            <a:off x="6324599" y="0"/>
            <a:ext cx="5867401" cy="6858000"/>
          </a:xfrm>
          <a:prstGeom prst="rect">
            <a:avLst/>
          </a:prstGeom>
        </p:spPr>
        <p:txBody>
          <a:bodyPr/>
          <a:lstStyle>
            <a:lvl1pPr marL="0" indent="0">
              <a:buNone/>
              <a:defRPr baseline="0"/>
            </a:lvl1pPr>
          </a:lstStyle>
          <a:p>
            <a:r>
              <a:rPr lang="en-US" dirty="0"/>
              <a:t>Insert image here.</a:t>
            </a:r>
          </a:p>
        </p:txBody>
      </p:sp>
      <p:sp>
        <p:nvSpPr>
          <p:cNvPr id="9" name="Text Placeholder 8"/>
          <p:cNvSpPr>
            <a:spLocks noGrp="1"/>
          </p:cNvSpPr>
          <p:nvPr>
            <p:ph type="body" sz="quarter" idx="11"/>
          </p:nvPr>
        </p:nvSpPr>
        <p:spPr>
          <a:xfrm>
            <a:off x="455862" y="1931569"/>
            <a:ext cx="5410201" cy="4437146"/>
          </a:xfrm>
          <a:prstGeom prst="rect">
            <a:avLst/>
          </a:prstGeom>
        </p:spPr>
        <p:txBody>
          <a:bodyPr>
            <a:normAutofit/>
          </a:bodyPr>
          <a:lstStyle>
            <a:lvl1pPr marL="365760" indent="-365760">
              <a:buFontTx/>
              <a:buBlip>
                <a:blip r:embed="rId2"/>
              </a:buBlip>
              <a:defRPr sz="2400"/>
            </a:lvl1pPr>
            <a:lvl2pPr marL="365760">
              <a:defRPr sz="2400"/>
            </a:lvl2pPr>
            <a:lvl3pPr marL="365760">
              <a:defRPr sz="2400"/>
            </a:lvl3pPr>
            <a:lvl4pPr marL="365760">
              <a:defRPr sz="2400"/>
            </a:lvl4pPr>
            <a:lvl5pPr marL="365760">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4271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atin typeface="Arial" panose="020B0604020202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atin typeface="Arial" panose="020B0604020202020204"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dirty="0"/>
              <a:t>Click icon to add picture</a:t>
            </a:r>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atin typeface="Arial" panose="020B0604020202020204" pitchFamily="34" charset="0"/>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760BFFE-F2A3-4363-8AE7-776EE7D8270C}" type="datetimeFigureOut">
              <a:rPr lang="en-US" smtClean="0"/>
              <a:t>7/26/2020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72D08D-BDEB-4C76-B02E-F4BBF3A5D0B3}" type="slidenum">
              <a:rPr lang="en-US" smtClean="0"/>
              <a:t>‹#›</a:t>
            </a:fld>
            <a:endParaRPr lang="en-US" dirty="0"/>
          </a:p>
        </p:txBody>
      </p:sp>
    </p:spTree>
    <p:extLst>
      <p:ext uri="{BB962C8B-B14F-4D97-AF65-F5344CB8AC3E}">
        <p14:creationId xmlns:p14="http://schemas.microsoft.com/office/powerpoint/2010/main" val="1350613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lvl1pPr>
              <a:defRPr>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760BFFE-F2A3-4363-8AE7-776EE7D8270C}" type="datetimeFigureOut">
              <a:rPr lang="en-US" smtClean="0"/>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72D08D-BDEB-4C76-B02E-F4BBF3A5D0B3}" type="slidenum">
              <a:rPr lang="en-US" smtClean="0"/>
              <a:t>‹#›</a:t>
            </a:fld>
            <a:endParaRPr lang="en-US" dirty="0"/>
          </a:p>
        </p:txBody>
      </p:sp>
    </p:spTree>
    <p:extLst>
      <p:ext uri="{BB962C8B-B14F-4D97-AF65-F5344CB8AC3E}">
        <p14:creationId xmlns:p14="http://schemas.microsoft.com/office/powerpoint/2010/main" val="3483361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a:prstGeom prst="rect">
            <a:avLst/>
          </a:prstGeom>
        </p:spPr>
        <p:txBody>
          <a:bodyPr vert="eaVert"/>
          <a:lstStyle>
            <a:lvl1pPr>
              <a:defRPr>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6"/>
            <a:ext cx="7734300" cy="5811838"/>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760BFFE-F2A3-4363-8AE7-776EE7D8270C}" type="datetimeFigureOut">
              <a:rPr lang="en-US" smtClean="0"/>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72D08D-BDEB-4C76-B02E-F4BBF3A5D0B3}" type="slidenum">
              <a:rPr lang="en-US" smtClean="0"/>
              <a:t>‹#›</a:t>
            </a:fld>
            <a:endParaRPr lang="en-US" dirty="0"/>
          </a:p>
        </p:txBody>
      </p:sp>
    </p:spTree>
    <p:extLst>
      <p:ext uri="{BB962C8B-B14F-4D97-AF65-F5344CB8AC3E}">
        <p14:creationId xmlns:p14="http://schemas.microsoft.com/office/powerpoint/2010/main" val="1781238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Titl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26287" y="5742075"/>
            <a:ext cx="6187528" cy="683264"/>
          </a:xfrm>
          <a:prstGeom prst="rect">
            <a:avLst/>
          </a:prstGeom>
          <a:solidFill>
            <a:srgbClr val="E31937">
              <a:alpha val="90000"/>
            </a:srgbClr>
          </a:solidFill>
          <a:effectLst>
            <a:outerShdw blurRad="12700" dist="38100" dir="2700000" algn="ctr" rotWithShape="0">
              <a:schemeClr val="tx1">
                <a:alpha val="25000"/>
              </a:schemeClr>
            </a:outerShdw>
          </a:effectLst>
        </p:spPr>
        <p:txBody>
          <a:bodyPr wrap="none" lIns="914400" tIns="182880" rIns="548640" bIns="54864" anchor="ctr" anchorCtr="0">
            <a:spAutoFit/>
          </a:bodyPr>
          <a:lstStyle>
            <a:lvl1pPr marL="0" indent="0" algn="l">
              <a:buNone/>
              <a:defRPr sz="3200" b="1" spc="67" baseline="0">
                <a:solidFill>
                  <a:schemeClr val="bg1"/>
                </a:solidFill>
                <a:latin typeface="Arial Narrow" panose="020B0606020202030204" pitchFamily="34" charset="0"/>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dirty="0"/>
              <a:t>CLICK TO ADD SLIDE TITLE</a:t>
            </a:r>
          </a:p>
        </p:txBody>
      </p:sp>
      <p:sp>
        <p:nvSpPr>
          <p:cNvPr id="5" name="Text Placeholder 4"/>
          <p:cNvSpPr>
            <a:spLocks noGrp="1"/>
          </p:cNvSpPr>
          <p:nvPr>
            <p:ph type="body" sz="quarter" idx="3" hasCustomPrompt="1"/>
          </p:nvPr>
        </p:nvSpPr>
        <p:spPr>
          <a:xfrm>
            <a:off x="7780397" y="425619"/>
            <a:ext cx="4494500" cy="369332"/>
          </a:xfrm>
          <a:prstGeom prst="rect">
            <a:avLst/>
          </a:prstGeom>
          <a:solidFill>
            <a:srgbClr val="404041">
              <a:alpha val="90000"/>
            </a:srgbClr>
          </a:solidFill>
          <a:effectLst>
            <a:outerShdw blurRad="12700" dist="38100" dir="2700000" algn="ctr" rotWithShape="0">
              <a:schemeClr val="tx1">
                <a:alpha val="25000"/>
              </a:schemeClr>
            </a:outerShdw>
          </a:effectLst>
        </p:spPr>
        <p:txBody>
          <a:bodyPr wrap="none" lIns="274320" tIns="137160" rIns="822960" bIns="118872" anchor="ctr" anchorCtr="0">
            <a:spAutoFit/>
          </a:bodyPr>
          <a:lstStyle>
            <a:lvl1pPr marL="0" indent="0" algn="r">
              <a:buNone/>
              <a:defRPr sz="800" b="1" spc="267" baseline="0">
                <a:solidFill>
                  <a:schemeClr val="bg1"/>
                </a:solidFill>
                <a:latin typeface="Arial" panose="020B0604020202020204" pitchFamily="34" charset="0"/>
                <a:cs typeface="Arial" panose="020B0604020202020204" pitchFamily="34" charset="0"/>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dirty="0"/>
              <a:t>CLICK TO ADD RUNNING SECTION HEADER</a:t>
            </a:r>
          </a:p>
        </p:txBody>
      </p:sp>
    </p:spTree>
    <p:extLst>
      <p:ext uri="{BB962C8B-B14F-4D97-AF65-F5344CB8AC3E}">
        <p14:creationId xmlns:p14="http://schemas.microsoft.com/office/powerpoint/2010/main" val="98085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childTnLst>
                                </p:cTn>
                              </p:par>
                              <p:par>
                                <p:cTn id="12" presetID="2" presetClass="entr" presetSubtype="2" decel="100000" fill="hold" grpId="0" nodeType="withEffect">
                                  <p:stCondLst>
                                    <p:cond delay="250"/>
                                  </p:stCondLst>
                                  <p:childTnLst>
                                    <p:set>
                                      <p:cBhvr>
                                        <p:cTn id="13" dur="1" fill="hold">
                                          <p:stCondLst>
                                            <p:cond delay="0"/>
                                          </p:stCondLst>
                                        </p:cTn>
                                        <p:tgtEl>
                                          <p:spTgt spid="5">
                                            <p:bg/>
                                          </p:spTgt>
                                        </p:tgtEl>
                                        <p:attrNameLst>
                                          <p:attrName>style.visibility</p:attrName>
                                        </p:attrNameLst>
                                      </p:cBhvr>
                                      <p:to>
                                        <p:strVal val="visible"/>
                                      </p:to>
                                    </p:set>
                                    <p:anim calcmode="lin" valueType="num">
                                      <p:cBhvr additive="base">
                                        <p:cTn id="14" dur="500" fill="hold"/>
                                        <p:tgtEl>
                                          <p:spTgt spid="5">
                                            <p:bg/>
                                          </p:spTgt>
                                        </p:tgtEl>
                                        <p:attrNameLst>
                                          <p:attrName>ppt_x</p:attrName>
                                        </p:attrNameLst>
                                      </p:cBhvr>
                                      <p:tavLst>
                                        <p:tav tm="0">
                                          <p:val>
                                            <p:strVal val="1+#ppt_w/2"/>
                                          </p:val>
                                        </p:tav>
                                        <p:tav tm="100000">
                                          <p:val>
                                            <p:strVal val="#ppt_x"/>
                                          </p:val>
                                        </p:tav>
                                      </p:tavLst>
                                    </p:anim>
                                    <p:anim calcmode="lin" valueType="num">
                                      <p:cBhvr additive="base">
                                        <p:cTn id="15" dur="500" fill="hold"/>
                                        <p:tgtEl>
                                          <p:spTgt spid="5">
                                            <p:bg/>
                                          </p:spTgt>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50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2" presetClass="entr" presetSubtype="8"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5" grpId="0" build="p" animBg="1">
        <p:tmplLst>
          <p:tmpl>
            <p:tnLst>
              <p:par>
                <p:cTn presetID="2" presetClass="entr" presetSubtype="2" decel="10000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 lvl="1">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1 Title">
    <p:spTree>
      <p:nvGrpSpPr>
        <p:cNvPr id="1" name=""/>
        <p:cNvGrpSpPr/>
        <p:nvPr/>
      </p:nvGrpSpPr>
      <p:grpSpPr>
        <a:xfrm>
          <a:off x="0" y="0"/>
          <a:ext cx="0" cy="0"/>
          <a:chOff x="0" y="0"/>
          <a:chExt cx="0" cy="0"/>
        </a:xfrm>
      </p:grpSpPr>
      <p:sp>
        <p:nvSpPr>
          <p:cNvPr id="4" name="標題版面配置區 1"/>
          <p:cNvSpPr>
            <a:spLocks noGrp="1"/>
          </p:cNvSpPr>
          <p:nvPr>
            <p:ph type="title"/>
          </p:nvPr>
        </p:nvSpPr>
        <p:spPr bwMode="auto">
          <a:xfrm>
            <a:off x="6262794" y="330835"/>
            <a:ext cx="49434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4400">
                <a:solidFill>
                  <a:srgbClr val="C00000"/>
                </a:solidFill>
                <a:latin typeface="Arial" panose="020B0604020202020204" pitchFamily="34" charset="0"/>
                <a:cs typeface="Arial" panose="020B0604020202020204" pitchFamily="34" charset="0"/>
              </a:defRPr>
            </a:lvl1pPr>
          </a:lstStyle>
          <a:p>
            <a:pPr lvl="0"/>
            <a:r>
              <a:rPr lang="en-US" altLang="zh-TW" dirty="0"/>
              <a:t>Title</a:t>
            </a:r>
          </a:p>
        </p:txBody>
      </p:sp>
    </p:spTree>
    <p:extLst>
      <p:ext uri="{BB962C8B-B14F-4D97-AF65-F5344CB8AC3E}">
        <p14:creationId xmlns:p14="http://schemas.microsoft.com/office/powerpoint/2010/main" val="2779793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4_Text with bullets">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925318" y="529401"/>
            <a:ext cx="9621099" cy="576064"/>
          </a:xfrm>
          <a:prstGeom prst="rect">
            <a:avLst/>
          </a:prstGeom>
        </p:spPr>
        <p:txBody>
          <a:bodyPr>
            <a:noAutofit/>
          </a:bodyPr>
          <a:lstStyle>
            <a:lvl1pPr algn="l">
              <a:defRPr sz="3734" b="0">
                <a:solidFill>
                  <a:srgbClr val="E43037"/>
                </a:solidFill>
                <a:latin typeface="Arial" panose="020B0604020202020204" pitchFamily="34" charset="0"/>
              </a:defRPr>
            </a:lvl1pPr>
          </a:lstStyle>
          <a:p>
            <a:r>
              <a:rPr lang="en-US" dirty="0"/>
              <a:t>Click to add title</a:t>
            </a:r>
            <a:endParaRPr lang="en-GB" dirty="0"/>
          </a:p>
        </p:txBody>
      </p:sp>
      <p:sp>
        <p:nvSpPr>
          <p:cNvPr id="14" name="Isosceles Triangle 13"/>
          <p:cNvSpPr>
            <a:spLocks/>
          </p:cNvSpPr>
          <p:nvPr userDrawn="1"/>
        </p:nvSpPr>
        <p:spPr>
          <a:xfrm rot="5400000">
            <a:off x="1607509" y="676311"/>
            <a:ext cx="288000" cy="3360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endParaRPr lang="en-GB" sz="2400" dirty="0">
              <a:solidFill>
                <a:prstClr val="black">
                  <a:lumMod val="65000"/>
                  <a:lumOff val="35000"/>
                </a:prstClr>
              </a:solidFill>
              <a:latin typeface="Arial" panose="020B0604020202020204" pitchFamily="34" charset="0"/>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71293"/>
            <a:ext cx="7283319" cy="6486707"/>
          </a:xfrm>
          <a:prstGeom prst="rect">
            <a:avLst/>
          </a:prstGeom>
        </p:spPr>
      </p:pic>
    </p:spTree>
    <p:extLst>
      <p:ext uri="{BB962C8B-B14F-4D97-AF65-F5344CB8AC3E}">
        <p14:creationId xmlns:p14="http://schemas.microsoft.com/office/powerpoint/2010/main" val="234472291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Log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5298" y="6382389"/>
            <a:ext cx="2956316" cy="146292"/>
          </a:xfrm>
          <a:prstGeom prst="rect">
            <a:avLst/>
          </a:prstGeom>
        </p:spPr>
      </p:pic>
    </p:spTree>
    <p:extLst>
      <p:ext uri="{BB962C8B-B14F-4D97-AF65-F5344CB8AC3E}">
        <p14:creationId xmlns:p14="http://schemas.microsoft.com/office/powerpoint/2010/main" val="2206006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151033" y="-2"/>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latin typeface="Arial" panose="020B0604020202020204" pitchFamily="34" charset="0"/>
              </a:defRPr>
            </a:lvl1pPr>
            <a:lvl2pPr marL="590566" indent="-353493">
              <a:buFont typeface="Arial"/>
              <a:buChar char="•"/>
              <a:defRPr sz="2400">
                <a:solidFill>
                  <a:schemeClr val="accent1"/>
                </a:solidFill>
              </a:defRPr>
            </a:lvl2pPr>
            <a:lvl3pPr marL="944057" indent="-304807">
              <a:buFont typeface="Lucida Grande"/>
              <a:buChar char="–"/>
              <a:defRPr sz="2133">
                <a:solidFill>
                  <a:schemeClr val="accent1"/>
                </a:solidFill>
              </a:defRPr>
            </a:lvl3pPr>
            <a:lvl4pPr marL="1301783" indent="-304807">
              <a:buFont typeface="Lucida Grande"/>
              <a:buChar char="–"/>
              <a:defRPr sz="1867">
                <a:solidFill>
                  <a:schemeClr val="accent1"/>
                </a:solidFill>
              </a:defRPr>
            </a:lvl4pPr>
            <a:lvl5pPr marL="1678559" indent="-309041" defTabSz="419111">
              <a:buFont typeface="Lucida Grande"/>
              <a:buChar char="–"/>
              <a:defRPr sz="1867">
                <a:solidFill>
                  <a:schemeClr val="accent1"/>
                </a:solidFill>
              </a:defRPr>
            </a:lvl5pPr>
          </a:lstStyle>
          <a:p>
            <a:pPr lvl="0"/>
            <a:r>
              <a:rPr lang="en-US" dirty="0"/>
              <a:t>Insert Your Content Here</a:t>
            </a:r>
          </a:p>
        </p:txBody>
      </p:sp>
      <p:sp>
        <p:nvSpPr>
          <p:cNvPr id="15" name="Rectangle 14"/>
          <p:cNvSpPr/>
          <p:nvPr userDrawn="1"/>
        </p:nvSpPr>
        <p:spPr>
          <a:xfrm rot="5400000">
            <a:off x="-382601" y="324363"/>
            <a:ext cx="6858000" cy="62092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Content Placeholder 12"/>
          <p:cNvSpPr>
            <a:spLocks noGrp="1"/>
          </p:cNvSpPr>
          <p:nvPr>
            <p:ph sz="quarter" idx="11"/>
          </p:nvPr>
        </p:nvSpPr>
        <p:spPr>
          <a:xfrm>
            <a:off x="-58236" y="-2"/>
            <a:ext cx="6706685" cy="6858003"/>
          </a:xfrm>
          <a:prstGeom prst="rect">
            <a:avLst/>
          </a:prstGeom>
          <a:solidFill>
            <a:schemeClr val="tx2">
              <a:alpha val="80000"/>
            </a:schemeClr>
          </a:solidFill>
        </p:spPr>
        <p:txBody>
          <a:bodyPr vert="horz" lIns="252000" tIns="252000" rIns="252000" bIns="252000"/>
          <a:lstStyle>
            <a:lvl1pPr marL="0" indent="0">
              <a:buNone/>
              <a:defRPr sz="3200">
                <a:solidFill>
                  <a:schemeClr val="bg1"/>
                </a:solidFill>
                <a:latin typeface="Arial" panose="020B0604020202020204" pitchFamily="34" charset="0"/>
              </a:defRPr>
            </a:lvl1pPr>
            <a:lvl2pPr marL="590566" indent="-353493">
              <a:buFont typeface="Arial"/>
              <a:buChar char="•"/>
              <a:defRPr sz="2667">
                <a:solidFill>
                  <a:schemeClr val="bg1"/>
                </a:solidFill>
                <a:latin typeface="Arial" panose="020B0604020202020204" pitchFamily="34" charset="0"/>
              </a:defRPr>
            </a:lvl2pPr>
            <a:lvl3pPr marL="944057" indent="-304807">
              <a:buFont typeface="Lucida Grande"/>
              <a:buChar char="–"/>
              <a:defRPr sz="2400">
                <a:solidFill>
                  <a:schemeClr val="bg1"/>
                </a:solidFill>
                <a:latin typeface="Arial" panose="020B0604020202020204" pitchFamily="34" charset="0"/>
              </a:defRPr>
            </a:lvl3pPr>
            <a:lvl4pPr marL="1301783" indent="-304807">
              <a:buFont typeface="Lucida Grande"/>
              <a:buChar char="–"/>
              <a:defRPr sz="2133">
                <a:solidFill>
                  <a:schemeClr val="bg1"/>
                </a:solidFill>
                <a:latin typeface="Arial" panose="020B0604020202020204" pitchFamily="34" charset="0"/>
              </a:defRPr>
            </a:lvl4pPr>
            <a:lvl5pPr marL="1678559" indent="-309041" defTabSz="419111">
              <a:buFont typeface="Lucida Grande"/>
              <a:buChar char="–"/>
              <a:defRPr sz="2133">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81079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151033" y="-2"/>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latin typeface="Arial" panose="020B0604020202020204" pitchFamily="34" charset="0"/>
              </a:defRPr>
            </a:lvl1pPr>
            <a:lvl2pPr marL="590566" indent="-353493">
              <a:buFont typeface="Arial"/>
              <a:buChar char="•"/>
              <a:defRPr sz="2400">
                <a:solidFill>
                  <a:schemeClr val="accent1"/>
                </a:solidFill>
              </a:defRPr>
            </a:lvl2pPr>
            <a:lvl3pPr marL="944057" indent="-304807">
              <a:buFont typeface="Lucida Grande"/>
              <a:buChar char="–"/>
              <a:defRPr sz="2133">
                <a:solidFill>
                  <a:schemeClr val="accent1"/>
                </a:solidFill>
              </a:defRPr>
            </a:lvl3pPr>
            <a:lvl4pPr marL="1301783" indent="-304807">
              <a:buFont typeface="Lucida Grande"/>
              <a:buChar char="–"/>
              <a:defRPr sz="1867">
                <a:solidFill>
                  <a:schemeClr val="accent1"/>
                </a:solidFill>
              </a:defRPr>
            </a:lvl4pPr>
            <a:lvl5pPr marL="1678559" indent="-309041" defTabSz="419111">
              <a:buFont typeface="Lucida Grande"/>
              <a:buChar char="–"/>
              <a:defRPr sz="1867">
                <a:solidFill>
                  <a:schemeClr val="accent1"/>
                </a:solidFill>
              </a:defRPr>
            </a:lvl5pPr>
          </a:lstStyle>
          <a:p>
            <a:pPr lvl="0"/>
            <a:r>
              <a:rPr lang="en-US" dirty="0"/>
              <a:t>Insert Your Content Here</a:t>
            </a:r>
          </a:p>
        </p:txBody>
      </p:sp>
      <p:sp>
        <p:nvSpPr>
          <p:cNvPr id="15" name="Rectangle 14"/>
          <p:cNvSpPr/>
          <p:nvPr userDrawn="1"/>
        </p:nvSpPr>
        <p:spPr>
          <a:xfrm rot="5400000">
            <a:off x="-382601" y="324363"/>
            <a:ext cx="6858000" cy="620926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Content Placeholder 12"/>
          <p:cNvSpPr>
            <a:spLocks noGrp="1"/>
          </p:cNvSpPr>
          <p:nvPr>
            <p:ph sz="quarter" idx="11"/>
          </p:nvPr>
        </p:nvSpPr>
        <p:spPr>
          <a:xfrm>
            <a:off x="-58236" y="-2"/>
            <a:ext cx="6706685" cy="6858003"/>
          </a:xfrm>
          <a:prstGeom prst="rect">
            <a:avLst/>
          </a:prstGeom>
          <a:solidFill>
            <a:schemeClr val="accent5">
              <a:alpha val="80000"/>
            </a:schemeClr>
          </a:solidFill>
        </p:spPr>
        <p:txBody>
          <a:bodyPr vert="horz" lIns="252000" tIns="252000" rIns="252000" bIns="252000"/>
          <a:lstStyle>
            <a:lvl1pPr marL="0" indent="0">
              <a:buNone/>
              <a:defRPr sz="3200">
                <a:solidFill>
                  <a:schemeClr val="bg1"/>
                </a:solidFill>
                <a:latin typeface="Arial" panose="020B0604020202020204" pitchFamily="34" charset="0"/>
              </a:defRPr>
            </a:lvl1pPr>
            <a:lvl2pPr marL="590566" indent="-353493">
              <a:buFont typeface="Arial"/>
              <a:buChar char="•"/>
              <a:defRPr sz="2667">
                <a:solidFill>
                  <a:schemeClr val="bg1"/>
                </a:solidFill>
                <a:latin typeface="Arial" panose="020B0604020202020204" pitchFamily="34" charset="0"/>
              </a:defRPr>
            </a:lvl2pPr>
            <a:lvl3pPr marL="944057" indent="-304807">
              <a:buFont typeface="Lucida Grande"/>
              <a:buChar char="–"/>
              <a:defRPr sz="2400">
                <a:solidFill>
                  <a:schemeClr val="bg1"/>
                </a:solidFill>
                <a:latin typeface="Arial" panose="020B0604020202020204" pitchFamily="34" charset="0"/>
              </a:defRPr>
            </a:lvl3pPr>
            <a:lvl4pPr marL="1301783" indent="-304807">
              <a:buFont typeface="Lucida Grande"/>
              <a:buChar char="–"/>
              <a:defRPr sz="2133">
                <a:solidFill>
                  <a:schemeClr val="bg1"/>
                </a:solidFill>
                <a:latin typeface="Arial" panose="020B0604020202020204" pitchFamily="34" charset="0"/>
              </a:defRPr>
            </a:lvl4pPr>
            <a:lvl5pPr marL="1678559" indent="-309041" defTabSz="419111">
              <a:buFont typeface="Lucida Grande"/>
              <a:buChar char="–"/>
              <a:defRPr sz="2133">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7438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Content Slide">
  <p:cSld name="Content Slide">
    <p:spTree>
      <p:nvGrpSpPr>
        <p:cNvPr id="1" name="Shape 295"/>
        <p:cNvGrpSpPr/>
        <p:nvPr/>
      </p:nvGrpSpPr>
      <p:grpSpPr>
        <a:xfrm>
          <a:off x="0" y="0"/>
          <a:ext cx="0" cy="0"/>
          <a:chOff x="0" y="0"/>
          <a:chExt cx="0" cy="0"/>
        </a:xfrm>
      </p:grpSpPr>
      <p:sp>
        <p:nvSpPr>
          <p:cNvPr id="296" name="Google Shape;296;p54"/>
          <p:cNvSpPr/>
          <p:nvPr/>
        </p:nvSpPr>
        <p:spPr>
          <a:xfrm>
            <a:off x="11558849" y="6471192"/>
            <a:ext cx="178050" cy="18435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91FF"/>
              </a:buClr>
              <a:buFont typeface="Helvetica Neue"/>
              <a:buNone/>
            </a:pPr>
            <a:r>
              <a:rPr lang="en-US" sz="950" b="0" i="0" u="none" strike="noStrike" cap="none" dirty="0">
                <a:solidFill>
                  <a:srgbClr val="0091FF"/>
                </a:solidFill>
                <a:latin typeface="Helvetica Neue"/>
                <a:ea typeface="Helvetica Neue"/>
                <a:cs typeface="Helvetica Neue"/>
                <a:sym typeface="Helvetica Neue"/>
              </a:rPr>
              <a:t> </a:t>
            </a:r>
            <a:endParaRPr sz="650" dirty="0">
              <a:latin typeface="Arial" panose="020B0604020202020204" pitchFamily="34" charset="0"/>
            </a:endParaRPr>
          </a:p>
        </p:txBody>
      </p:sp>
      <p:sp>
        <p:nvSpPr>
          <p:cNvPr id="297" name="Google Shape;297;p54"/>
          <p:cNvSpPr/>
          <p:nvPr/>
        </p:nvSpPr>
        <p:spPr>
          <a:xfrm>
            <a:off x="8345235" y="6167163"/>
            <a:ext cx="3019200" cy="20955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1295FC"/>
              </a:buClr>
              <a:buFont typeface="Helvetica Neue"/>
              <a:buNone/>
            </a:pPr>
            <a:r>
              <a:rPr lang="en-US" sz="1050" b="1">
                <a:latin typeface="Overpass"/>
                <a:ea typeface="Overpass"/>
                <a:cs typeface="Overpass"/>
                <a:sym typeface="Overpass"/>
              </a:rPr>
              <a:t>Simply better digital</a:t>
            </a:r>
            <a:r>
              <a:rPr lang="en-US" sz="1050" b="1">
                <a:solidFill>
                  <a:srgbClr val="FF7A7A"/>
                </a:solidFill>
                <a:latin typeface="Overpass"/>
                <a:ea typeface="Overpass"/>
                <a:cs typeface="Overpass"/>
                <a:sym typeface="Overpass"/>
              </a:rPr>
              <a:t>.</a:t>
            </a:r>
            <a:endParaRPr sz="650" b="1">
              <a:solidFill>
                <a:srgbClr val="FF7A7A"/>
              </a:solidFill>
              <a:latin typeface="Overpass"/>
              <a:ea typeface="Overpass"/>
              <a:cs typeface="Overpass"/>
              <a:sym typeface="Overpass"/>
            </a:endParaRPr>
          </a:p>
        </p:txBody>
      </p:sp>
      <p:pic>
        <p:nvPicPr>
          <p:cNvPr id="298" name="Google Shape;298;p54"/>
          <p:cNvPicPr preferRelativeResize="0"/>
          <p:nvPr/>
        </p:nvPicPr>
        <p:blipFill>
          <a:blip r:embed="rId2">
            <a:alphaModFix/>
          </a:blip>
          <a:stretch>
            <a:fillRect/>
          </a:stretch>
        </p:blipFill>
        <p:spPr>
          <a:xfrm>
            <a:off x="9866872" y="536780"/>
            <a:ext cx="1788117" cy="234900"/>
          </a:xfrm>
          <a:prstGeom prst="rect">
            <a:avLst/>
          </a:prstGeom>
          <a:noFill/>
          <a:ln>
            <a:noFill/>
          </a:ln>
        </p:spPr>
      </p:pic>
      <p:sp>
        <p:nvSpPr>
          <p:cNvPr id="299" name="Google Shape;299;p54"/>
          <p:cNvSpPr txBox="1">
            <a:spLocks noGrp="1"/>
          </p:cNvSpPr>
          <p:nvPr>
            <p:ph type="sldNum" idx="12"/>
          </p:nvPr>
        </p:nvSpPr>
        <p:spPr>
          <a:xfrm>
            <a:off x="10917975" y="6167800"/>
            <a:ext cx="772800" cy="494400"/>
          </a:xfrm>
          <a:prstGeom prst="rect">
            <a:avLst/>
          </a:prstGeom>
          <a:noFill/>
          <a:ln>
            <a:noFill/>
          </a:ln>
        </p:spPr>
        <p:txBody>
          <a:bodyPr spcFirstLastPara="1" wrap="square" lIns="63525" tIns="63525" rIns="63525" bIns="63525" anchor="t" anchorCtr="0">
            <a:noAutofit/>
          </a:bodyPr>
          <a:lstStyle>
            <a:lvl1pPr lvl="0" algn="r" rtl="0">
              <a:buNone/>
              <a:defRPr sz="1050" b="1">
                <a:solidFill>
                  <a:srgbClr val="53585F"/>
                </a:solidFill>
                <a:latin typeface="Overpass"/>
                <a:ea typeface="Overpass"/>
                <a:cs typeface="Overpass"/>
                <a:sym typeface="Overpass"/>
              </a:defRPr>
            </a:lvl1pPr>
            <a:lvl2pPr lvl="1" algn="r" rtl="0">
              <a:buNone/>
              <a:defRPr sz="1050" b="1">
                <a:solidFill>
                  <a:srgbClr val="53585F"/>
                </a:solidFill>
                <a:latin typeface="Overpass"/>
                <a:ea typeface="Overpass"/>
                <a:cs typeface="Overpass"/>
                <a:sym typeface="Overpass"/>
              </a:defRPr>
            </a:lvl2pPr>
            <a:lvl3pPr lvl="2" algn="r" rtl="0">
              <a:buNone/>
              <a:defRPr sz="1050" b="1">
                <a:solidFill>
                  <a:srgbClr val="53585F"/>
                </a:solidFill>
                <a:latin typeface="Overpass"/>
                <a:ea typeface="Overpass"/>
                <a:cs typeface="Overpass"/>
                <a:sym typeface="Overpass"/>
              </a:defRPr>
            </a:lvl3pPr>
            <a:lvl4pPr lvl="3" algn="r" rtl="0">
              <a:buNone/>
              <a:defRPr sz="1050" b="1">
                <a:solidFill>
                  <a:srgbClr val="53585F"/>
                </a:solidFill>
                <a:latin typeface="Overpass"/>
                <a:ea typeface="Overpass"/>
                <a:cs typeface="Overpass"/>
                <a:sym typeface="Overpass"/>
              </a:defRPr>
            </a:lvl4pPr>
            <a:lvl5pPr lvl="4" algn="r" rtl="0">
              <a:buNone/>
              <a:defRPr sz="1050" b="1">
                <a:solidFill>
                  <a:srgbClr val="53585F"/>
                </a:solidFill>
                <a:latin typeface="Overpass"/>
                <a:ea typeface="Overpass"/>
                <a:cs typeface="Overpass"/>
                <a:sym typeface="Overpass"/>
              </a:defRPr>
            </a:lvl5pPr>
            <a:lvl6pPr lvl="5" algn="r" rtl="0">
              <a:buNone/>
              <a:defRPr sz="1050" b="1">
                <a:solidFill>
                  <a:srgbClr val="53585F"/>
                </a:solidFill>
                <a:latin typeface="Overpass"/>
                <a:ea typeface="Overpass"/>
                <a:cs typeface="Overpass"/>
                <a:sym typeface="Overpass"/>
              </a:defRPr>
            </a:lvl6pPr>
            <a:lvl7pPr lvl="6" algn="r" rtl="0">
              <a:buNone/>
              <a:defRPr sz="1050" b="1">
                <a:solidFill>
                  <a:srgbClr val="53585F"/>
                </a:solidFill>
                <a:latin typeface="Overpass"/>
                <a:ea typeface="Overpass"/>
                <a:cs typeface="Overpass"/>
                <a:sym typeface="Overpass"/>
              </a:defRPr>
            </a:lvl7pPr>
            <a:lvl8pPr lvl="7" algn="r" rtl="0">
              <a:buNone/>
              <a:defRPr sz="1050" b="1">
                <a:solidFill>
                  <a:srgbClr val="53585F"/>
                </a:solidFill>
                <a:latin typeface="Overpass"/>
                <a:ea typeface="Overpass"/>
                <a:cs typeface="Overpass"/>
                <a:sym typeface="Overpass"/>
              </a:defRPr>
            </a:lvl8pPr>
            <a:lvl9pPr lvl="8" algn="r" rtl="0">
              <a:buNone/>
              <a:defRPr sz="1050" b="1">
                <a:solidFill>
                  <a:srgbClr val="53585F"/>
                </a:solidFill>
                <a:latin typeface="Overpass"/>
                <a:ea typeface="Overpass"/>
                <a:cs typeface="Overpass"/>
                <a:sym typeface="Overpass"/>
              </a:defRPr>
            </a:lvl9pPr>
          </a:lstStyle>
          <a:p>
            <a:fld id="{00000000-1234-1234-1234-123412341234}" type="slidenum">
              <a:rPr lang="en-US" smtClean="0"/>
              <a:pPr/>
              <a:t>‹#›</a:t>
            </a:fld>
            <a:endParaRPr lang="en-US">
              <a:solidFill>
                <a:srgbClr val="0091FF"/>
              </a:solidFill>
            </a:endParaRPr>
          </a:p>
        </p:txBody>
      </p:sp>
    </p:spTree>
    <p:extLst>
      <p:ext uri="{BB962C8B-B14F-4D97-AF65-F5344CB8AC3E}">
        <p14:creationId xmlns:p14="http://schemas.microsoft.com/office/powerpoint/2010/main" val="411569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Bleed - Dark Text High">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 y="0"/>
            <a:ext cx="12192000" cy="6858000"/>
          </a:xfrm>
          <a:prstGeom prst="rect">
            <a:avLst/>
          </a:prstGeom>
        </p:spPr>
        <p:txBody>
          <a:bodyPr/>
          <a:lstStyle>
            <a:lvl1pPr marL="0" indent="0">
              <a:buNone/>
              <a:defRPr baseline="0"/>
            </a:lvl1pPr>
          </a:lstStyle>
          <a:p>
            <a:r>
              <a:rPr lang="en-US" dirty="0"/>
              <a:t>Insert image here.</a:t>
            </a:r>
          </a:p>
        </p:txBody>
      </p:sp>
      <p:sp>
        <p:nvSpPr>
          <p:cNvPr id="8" name="Text Placeholder 7"/>
          <p:cNvSpPr>
            <a:spLocks noGrp="1"/>
          </p:cNvSpPr>
          <p:nvPr>
            <p:ph type="body" sz="quarter" idx="11"/>
          </p:nvPr>
        </p:nvSpPr>
        <p:spPr>
          <a:xfrm>
            <a:off x="0" y="1210468"/>
            <a:ext cx="12192000" cy="1008063"/>
          </a:xfrm>
          <a:prstGeom prst="rect">
            <a:avLst/>
          </a:prstGeom>
          <a:effectLst>
            <a:outerShdw blurRad="50800" dist="38100" dir="2700000" algn="tl" rotWithShape="0">
              <a:prstClr val="black">
                <a:alpha val="40000"/>
              </a:prstClr>
            </a:outerShdw>
          </a:effectLst>
        </p:spPr>
        <p:txBody>
          <a:bodyPr anchor="ctr">
            <a:normAutofit/>
          </a:bodyPr>
          <a:lstStyle>
            <a:lvl1pPr marL="0" indent="0" algn="ctr">
              <a:buNone/>
              <a:defRPr sz="4800" b="1">
                <a:effectLst>
                  <a:outerShdw blurRad="381000" dist="38100" dir="2700000" algn="tl" rotWithShape="0">
                    <a:schemeClr val="bg1">
                      <a:alpha val="70000"/>
                    </a:schemeClr>
                  </a:outerShdw>
                </a:effectLst>
                <a:latin typeface="Arial Narrow" panose="020B0606020202030204" pitchFamily="34" charset="0"/>
              </a:defRPr>
            </a:lvl1pPr>
          </a:lstStyle>
          <a:p>
            <a:pPr lvl="0"/>
            <a:r>
              <a:rPr lang="en-US" dirty="0"/>
              <a:t>Click to edit Master text style</a:t>
            </a:r>
          </a:p>
        </p:txBody>
      </p:sp>
    </p:spTree>
    <p:extLst>
      <p:ext uri="{BB962C8B-B14F-4D97-AF65-F5344CB8AC3E}">
        <p14:creationId xmlns:p14="http://schemas.microsoft.com/office/powerpoint/2010/main" val="1467383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over">
  <p:cSld name="Cover">
    <p:spTree>
      <p:nvGrpSpPr>
        <p:cNvPr id="1" name="Shape 280"/>
        <p:cNvGrpSpPr/>
        <p:nvPr/>
      </p:nvGrpSpPr>
      <p:grpSpPr>
        <a:xfrm>
          <a:off x="0" y="0"/>
          <a:ext cx="0" cy="0"/>
          <a:chOff x="0" y="0"/>
          <a:chExt cx="0" cy="0"/>
        </a:xfrm>
      </p:grpSpPr>
      <p:sp>
        <p:nvSpPr>
          <p:cNvPr id="281" name="Google Shape;281;p50"/>
          <p:cNvSpPr/>
          <p:nvPr/>
        </p:nvSpPr>
        <p:spPr>
          <a:xfrm>
            <a:off x="11558849" y="6471192"/>
            <a:ext cx="178050" cy="18435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91FF"/>
              </a:buClr>
              <a:buFont typeface="Helvetica Neue"/>
              <a:buNone/>
            </a:pPr>
            <a:r>
              <a:rPr lang="en-US" sz="950" b="0" i="0" u="none" strike="noStrike" cap="none" dirty="0">
                <a:solidFill>
                  <a:srgbClr val="0091FF"/>
                </a:solidFill>
                <a:latin typeface="Helvetica Neue"/>
                <a:ea typeface="Helvetica Neue"/>
                <a:cs typeface="Helvetica Neue"/>
                <a:sym typeface="Helvetica Neue"/>
              </a:rPr>
              <a:t> </a:t>
            </a:r>
            <a:endParaRPr sz="650" dirty="0">
              <a:latin typeface="Arial" panose="020B0604020202020204" pitchFamily="34" charset="0"/>
            </a:endParaRPr>
          </a:p>
        </p:txBody>
      </p:sp>
      <p:sp>
        <p:nvSpPr>
          <p:cNvPr id="282" name="Google Shape;282;p50"/>
          <p:cNvSpPr/>
          <p:nvPr/>
        </p:nvSpPr>
        <p:spPr>
          <a:xfrm>
            <a:off x="8345235" y="6167163"/>
            <a:ext cx="3019200" cy="20955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1295FC"/>
              </a:buClr>
              <a:buFont typeface="Helvetica Neue"/>
              <a:buNone/>
            </a:pPr>
            <a:r>
              <a:rPr lang="en-US" sz="1050" b="1">
                <a:latin typeface="Overpass"/>
                <a:ea typeface="Overpass"/>
                <a:cs typeface="Overpass"/>
                <a:sym typeface="Overpass"/>
              </a:rPr>
              <a:t>Simply better digital</a:t>
            </a:r>
            <a:r>
              <a:rPr lang="en-US" sz="1050" b="1">
                <a:solidFill>
                  <a:srgbClr val="FF7A7A"/>
                </a:solidFill>
                <a:latin typeface="Overpass"/>
                <a:ea typeface="Overpass"/>
                <a:cs typeface="Overpass"/>
                <a:sym typeface="Overpass"/>
              </a:rPr>
              <a:t>.</a:t>
            </a:r>
            <a:endParaRPr sz="650" b="1">
              <a:solidFill>
                <a:srgbClr val="FF7A7A"/>
              </a:solidFill>
              <a:latin typeface="Overpass"/>
              <a:ea typeface="Overpass"/>
              <a:cs typeface="Overpass"/>
              <a:sym typeface="Overpass"/>
            </a:endParaRPr>
          </a:p>
        </p:txBody>
      </p:sp>
      <p:pic>
        <p:nvPicPr>
          <p:cNvPr id="283" name="Google Shape;283;p50"/>
          <p:cNvPicPr preferRelativeResize="0"/>
          <p:nvPr/>
        </p:nvPicPr>
        <p:blipFill>
          <a:blip r:embed="rId2">
            <a:alphaModFix/>
          </a:blip>
          <a:stretch>
            <a:fillRect/>
          </a:stretch>
        </p:blipFill>
        <p:spPr>
          <a:xfrm>
            <a:off x="9866872" y="536780"/>
            <a:ext cx="1788117" cy="234900"/>
          </a:xfrm>
          <a:prstGeom prst="rect">
            <a:avLst/>
          </a:prstGeom>
          <a:noFill/>
          <a:ln>
            <a:noFill/>
          </a:ln>
        </p:spPr>
      </p:pic>
      <p:sp>
        <p:nvSpPr>
          <p:cNvPr id="284" name="Google Shape;284;p50"/>
          <p:cNvSpPr txBox="1">
            <a:spLocks noGrp="1"/>
          </p:cNvSpPr>
          <p:nvPr>
            <p:ph type="sldNum" idx="12"/>
          </p:nvPr>
        </p:nvSpPr>
        <p:spPr>
          <a:xfrm>
            <a:off x="10917975" y="6167800"/>
            <a:ext cx="772800" cy="494400"/>
          </a:xfrm>
          <a:prstGeom prst="rect">
            <a:avLst/>
          </a:prstGeom>
          <a:noFill/>
          <a:ln>
            <a:noFill/>
          </a:ln>
        </p:spPr>
        <p:txBody>
          <a:bodyPr spcFirstLastPara="1" wrap="square" lIns="63525" tIns="63525" rIns="63525" bIns="63525" anchor="t" anchorCtr="0">
            <a:noAutofit/>
          </a:bodyPr>
          <a:lstStyle>
            <a:lvl1pPr lvl="0" algn="r" rtl="0">
              <a:buNone/>
              <a:defRPr sz="1050" b="1">
                <a:solidFill>
                  <a:srgbClr val="53585F"/>
                </a:solidFill>
                <a:latin typeface="Overpass"/>
                <a:ea typeface="Overpass"/>
                <a:cs typeface="Overpass"/>
                <a:sym typeface="Overpass"/>
              </a:defRPr>
            </a:lvl1pPr>
            <a:lvl2pPr lvl="1" algn="r" rtl="0">
              <a:buNone/>
              <a:defRPr sz="1050" b="1">
                <a:solidFill>
                  <a:srgbClr val="53585F"/>
                </a:solidFill>
                <a:latin typeface="Overpass"/>
                <a:ea typeface="Overpass"/>
                <a:cs typeface="Overpass"/>
                <a:sym typeface="Overpass"/>
              </a:defRPr>
            </a:lvl2pPr>
            <a:lvl3pPr lvl="2" algn="r" rtl="0">
              <a:buNone/>
              <a:defRPr sz="1050" b="1">
                <a:solidFill>
                  <a:srgbClr val="53585F"/>
                </a:solidFill>
                <a:latin typeface="Overpass"/>
                <a:ea typeface="Overpass"/>
                <a:cs typeface="Overpass"/>
                <a:sym typeface="Overpass"/>
              </a:defRPr>
            </a:lvl3pPr>
            <a:lvl4pPr lvl="3" algn="r" rtl="0">
              <a:buNone/>
              <a:defRPr sz="1050" b="1">
                <a:solidFill>
                  <a:srgbClr val="53585F"/>
                </a:solidFill>
                <a:latin typeface="Overpass"/>
                <a:ea typeface="Overpass"/>
                <a:cs typeface="Overpass"/>
                <a:sym typeface="Overpass"/>
              </a:defRPr>
            </a:lvl4pPr>
            <a:lvl5pPr lvl="4" algn="r" rtl="0">
              <a:buNone/>
              <a:defRPr sz="1050" b="1">
                <a:solidFill>
                  <a:srgbClr val="53585F"/>
                </a:solidFill>
                <a:latin typeface="Overpass"/>
                <a:ea typeface="Overpass"/>
                <a:cs typeface="Overpass"/>
                <a:sym typeface="Overpass"/>
              </a:defRPr>
            </a:lvl5pPr>
            <a:lvl6pPr lvl="5" algn="r" rtl="0">
              <a:buNone/>
              <a:defRPr sz="1050" b="1">
                <a:solidFill>
                  <a:srgbClr val="53585F"/>
                </a:solidFill>
                <a:latin typeface="Overpass"/>
                <a:ea typeface="Overpass"/>
                <a:cs typeface="Overpass"/>
                <a:sym typeface="Overpass"/>
              </a:defRPr>
            </a:lvl6pPr>
            <a:lvl7pPr lvl="6" algn="r" rtl="0">
              <a:buNone/>
              <a:defRPr sz="1050" b="1">
                <a:solidFill>
                  <a:srgbClr val="53585F"/>
                </a:solidFill>
                <a:latin typeface="Overpass"/>
                <a:ea typeface="Overpass"/>
                <a:cs typeface="Overpass"/>
                <a:sym typeface="Overpass"/>
              </a:defRPr>
            </a:lvl7pPr>
            <a:lvl8pPr lvl="7" algn="r" rtl="0">
              <a:buNone/>
              <a:defRPr sz="1050" b="1">
                <a:solidFill>
                  <a:srgbClr val="53585F"/>
                </a:solidFill>
                <a:latin typeface="Overpass"/>
                <a:ea typeface="Overpass"/>
                <a:cs typeface="Overpass"/>
                <a:sym typeface="Overpass"/>
              </a:defRPr>
            </a:lvl8pPr>
            <a:lvl9pPr lvl="8" algn="r" rtl="0">
              <a:buNone/>
              <a:defRPr sz="1050" b="1">
                <a:solidFill>
                  <a:srgbClr val="53585F"/>
                </a:solidFill>
                <a:latin typeface="Overpass"/>
                <a:ea typeface="Overpass"/>
                <a:cs typeface="Overpass"/>
                <a:sym typeface="Overpass"/>
              </a:defRPr>
            </a:lvl9pPr>
          </a:lstStyle>
          <a:p>
            <a:fld id="{00000000-1234-1234-1234-123412341234}" type="slidenum">
              <a:rPr lang="en-US" smtClean="0"/>
              <a:pPr/>
              <a:t>‹#›</a:t>
            </a:fld>
            <a:endParaRPr lang="en-US">
              <a:solidFill>
                <a:srgbClr val="0091FF"/>
              </a:solidFill>
            </a:endParaRPr>
          </a:p>
        </p:txBody>
      </p:sp>
    </p:spTree>
    <p:extLst>
      <p:ext uri="{BB962C8B-B14F-4D97-AF65-F5344CB8AC3E}">
        <p14:creationId xmlns:p14="http://schemas.microsoft.com/office/powerpoint/2010/main" val="3071950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Bleed - Dark Text Low">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 y="0"/>
            <a:ext cx="12192000" cy="6858000"/>
          </a:xfrm>
          <a:prstGeom prst="rect">
            <a:avLst/>
          </a:prstGeom>
        </p:spPr>
        <p:txBody>
          <a:bodyPr/>
          <a:lstStyle>
            <a:lvl1pPr marL="0" indent="0">
              <a:buNone/>
              <a:defRPr baseline="0"/>
            </a:lvl1pPr>
          </a:lstStyle>
          <a:p>
            <a:r>
              <a:rPr lang="en-US" dirty="0"/>
              <a:t>Insert image here.</a:t>
            </a:r>
          </a:p>
        </p:txBody>
      </p:sp>
      <p:sp>
        <p:nvSpPr>
          <p:cNvPr id="8" name="Text Placeholder 7"/>
          <p:cNvSpPr>
            <a:spLocks noGrp="1"/>
          </p:cNvSpPr>
          <p:nvPr>
            <p:ph type="body" sz="quarter" idx="11"/>
          </p:nvPr>
        </p:nvSpPr>
        <p:spPr>
          <a:xfrm>
            <a:off x="0" y="4639468"/>
            <a:ext cx="12192000" cy="1008063"/>
          </a:xfrm>
          <a:prstGeom prst="rect">
            <a:avLst/>
          </a:prstGeom>
          <a:effectLst>
            <a:outerShdw blurRad="50800" dist="38100" dir="2700000" algn="tl" rotWithShape="0">
              <a:prstClr val="black">
                <a:alpha val="40000"/>
              </a:prstClr>
            </a:outerShdw>
          </a:effectLst>
        </p:spPr>
        <p:txBody>
          <a:bodyPr anchor="ctr">
            <a:normAutofit/>
          </a:bodyPr>
          <a:lstStyle>
            <a:lvl1pPr marL="0" indent="0" algn="ctr">
              <a:buNone/>
              <a:defRPr sz="4800" b="1">
                <a:effectLst>
                  <a:outerShdw blurRad="381000" dist="38100" dir="2700000" algn="tl" rotWithShape="0">
                    <a:schemeClr val="bg1">
                      <a:alpha val="70000"/>
                    </a:schemeClr>
                  </a:outerShdw>
                </a:effectLst>
                <a:latin typeface="Arial Narrow" panose="020B0606020202030204" pitchFamily="34" charset="0"/>
              </a:defRPr>
            </a:lvl1pPr>
          </a:lstStyle>
          <a:p>
            <a:pPr lvl="0"/>
            <a:r>
              <a:rPr lang="en-US" dirty="0"/>
              <a:t>Click to edit Master text style</a:t>
            </a:r>
          </a:p>
        </p:txBody>
      </p:sp>
    </p:spTree>
    <p:extLst>
      <p:ext uri="{BB962C8B-B14F-4D97-AF65-F5344CB8AC3E}">
        <p14:creationId xmlns:p14="http://schemas.microsoft.com/office/powerpoint/2010/main" val="1808342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Bleed - Light Text High">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 y="0"/>
            <a:ext cx="12191999" cy="6858000"/>
          </a:xfrm>
          <a:prstGeom prst="rect">
            <a:avLst/>
          </a:prstGeom>
        </p:spPr>
        <p:txBody>
          <a:bodyPr/>
          <a:lstStyle>
            <a:lvl1pPr marL="0" indent="0">
              <a:buNone/>
              <a:defRPr baseline="0"/>
            </a:lvl1pPr>
          </a:lstStyle>
          <a:p>
            <a:r>
              <a:rPr lang="en-US" dirty="0"/>
              <a:t>Insert image here.</a:t>
            </a:r>
          </a:p>
        </p:txBody>
      </p:sp>
      <p:sp>
        <p:nvSpPr>
          <p:cNvPr id="8" name="Text Placeholder 7"/>
          <p:cNvSpPr>
            <a:spLocks noGrp="1"/>
          </p:cNvSpPr>
          <p:nvPr>
            <p:ph type="body" sz="quarter" idx="11"/>
          </p:nvPr>
        </p:nvSpPr>
        <p:spPr>
          <a:xfrm>
            <a:off x="0" y="1210468"/>
            <a:ext cx="12192000" cy="1008063"/>
          </a:xfrm>
          <a:prstGeom prst="rect">
            <a:avLst/>
          </a:prstGeom>
          <a:noFill/>
          <a:effectLst>
            <a:outerShdw blurRad="50800" dist="38100" dir="2700000" algn="tl" rotWithShape="0">
              <a:prstClr val="black">
                <a:alpha val="40000"/>
              </a:prstClr>
            </a:outerShdw>
          </a:effectLst>
        </p:spPr>
        <p:txBody>
          <a:bodyPr anchor="ctr">
            <a:normAutofit/>
          </a:bodyPr>
          <a:lstStyle>
            <a:lvl1pPr marL="0" indent="0" algn="ctr">
              <a:buNone/>
              <a:defRPr sz="4800" b="1">
                <a:solidFill>
                  <a:schemeClr val="bg1"/>
                </a:solidFill>
                <a:effectLst>
                  <a:outerShdw blurRad="381000" dist="38100" dir="2700000" algn="tl" rotWithShape="0">
                    <a:schemeClr val="tx1">
                      <a:alpha val="70000"/>
                    </a:schemeClr>
                  </a:outerShdw>
                </a:effectLst>
                <a:latin typeface="Arial Narrow" panose="020B0606020202030204" pitchFamily="34" charset="0"/>
              </a:defRPr>
            </a:lvl1pPr>
          </a:lstStyle>
          <a:p>
            <a:pPr lvl="0"/>
            <a:r>
              <a:rPr lang="en-US" dirty="0"/>
              <a:t>Click to edit Master text style</a:t>
            </a:r>
          </a:p>
        </p:txBody>
      </p:sp>
    </p:spTree>
    <p:extLst>
      <p:ext uri="{BB962C8B-B14F-4D97-AF65-F5344CB8AC3E}">
        <p14:creationId xmlns:p14="http://schemas.microsoft.com/office/powerpoint/2010/main" val="326146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Bleed - Light Text Low">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 y="0"/>
            <a:ext cx="12192000" cy="6858000"/>
          </a:xfrm>
          <a:prstGeom prst="rect">
            <a:avLst/>
          </a:prstGeom>
        </p:spPr>
        <p:txBody>
          <a:bodyPr/>
          <a:lstStyle>
            <a:lvl1pPr marL="0" indent="0">
              <a:buNone/>
              <a:defRPr baseline="0"/>
            </a:lvl1pPr>
          </a:lstStyle>
          <a:p>
            <a:r>
              <a:rPr lang="en-US" dirty="0"/>
              <a:t>Insert image here.</a:t>
            </a:r>
          </a:p>
        </p:txBody>
      </p:sp>
      <p:sp>
        <p:nvSpPr>
          <p:cNvPr id="8" name="Text Placeholder 7"/>
          <p:cNvSpPr>
            <a:spLocks noGrp="1"/>
          </p:cNvSpPr>
          <p:nvPr>
            <p:ph type="body" sz="quarter" idx="11"/>
          </p:nvPr>
        </p:nvSpPr>
        <p:spPr>
          <a:xfrm>
            <a:off x="0" y="4639468"/>
            <a:ext cx="12192000" cy="1008063"/>
          </a:xfrm>
          <a:prstGeom prst="rect">
            <a:avLst/>
          </a:prstGeom>
          <a:effectLst>
            <a:outerShdw blurRad="50800" dist="38100" dir="2700000" algn="tl" rotWithShape="0">
              <a:prstClr val="black">
                <a:alpha val="40000"/>
              </a:prstClr>
            </a:outerShdw>
          </a:effectLst>
        </p:spPr>
        <p:txBody>
          <a:bodyPr anchor="ctr">
            <a:normAutofit/>
          </a:bodyPr>
          <a:lstStyle>
            <a:lvl1pPr marL="0" indent="0" algn="ctr">
              <a:buNone/>
              <a:defRPr sz="4800" b="1">
                <a:solidFill>
                  <a:schemeClr val="bg1"/>
                </a:solidFill>
                <a:effectLst>
                  <a:outerShdw blurRad="381000" dist="38100" dir="2700000" algn="tl" rotWithShape="0">
                    <a:schemeClr val="tx1">
                      <a:alpha val="70000"/>
                    </a:schemeClr>
                  </a:outerShdw>
                </a:effectLst>
                <a:latin typeface="Arial Narrow" panose="020B0606020202030204" pitchFamily="34" charset="0"/>
              </a:defRPr>
            </a:lvl1pPr>
          </a:lstStyle>
          <a:p>
            <a:pPr lvl="0"/>
            <a:r>
              <a:rPr lang="en-US" dirty="0"/>
              <a:t>Click to edit Master text style</a:t>
            </a:r>
          </a:p>
        </p:txBody>
      </p:sp>
    </p:spTree>
    <p:extLst>
      <p:ext uri="{BB962C8B-B14F-4D97-AF65-F5344CB8AC3E}">
        <p14:creationId xmlns:p14="http://schemas.microsoft.com/office/powerpoint/2010/main" val="287452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Vertical">
    <p:spTree>
      <p:nvGrpSpPr>
        <p:cNvPr id="1" name=""/>
        <p:cNvGrpSpPr/>
        <p:nvPr/>
      </p:nvGrpSpPr>
      <p:grpSpPr>
        <a:xfrm>
          <a:off x="0" y="0"/>
          <a:ext cx="0" cy="0"/>
          <a:chOff x="0" y="0"/>
          <a:chExt cx="0" cy="0"/>
        </a:xfrm>
      </p:grpSpPr>
      <p:sp>
        <p:nvSpPr>
          <p:cNvPr id="3" name="Picture Placeholder 6"/>
          <p:cNvSpPr>
            <a:spLocks noGrp="1"/>
          </p:cNvSpPr>
          <p:nvPr>
            <p:ph type="pic" sz="quarter" idx="10" hasCustomPrompt="1"/>
          </p:nvPr>
        </p:nvSpPr>
        <p:spPr>
          <a:xfrm>
            <a:off x="1" y="0"/>
            <a:ext cx="4063999" cy="6858000"/>
          </a:xfrm>
          <a:prstGeom prst="rect">
            <a:avLst/>
          </a:prstGeom>
        </p:spPr>
        <p:txBody>
          <a:bodyPr/>
          <a:lstStyle>
            <a:lvl1pPr marL="0" indent="0">
              <a:buNone/>
              <a:defRPr baseline="0"/>
            </a:lvl1pPr>
          </a:lstStyle>
          <a:p>
            <a:r>
              <a:rPr lang="en-US" dirty="0"/>
              <a:t>Insert image here.</a:t>
            </a:r>
          </a:p>
        </p:txBody>
      </p:sp>
      <p:sp>
        <p:nvSpPr>
          <p:cNvPr id="9" name="Picture Placeholder 6"/>
          <p:cNvSpPr>
            <a:spLocks noGrp="1"/>
          </p:cNvSpPr>
          <p:nvPr>
            <p:ph type="pic" sz="quarter" idx="11" hasCustomPrompt="1"/>
          </p:nvPr>
        </p:nvSpPr>
        <p:spPr>
          <a:xfrm>
            <a:off x="4064001" y="0"/>
            <a:ext cx="4063999" cy="6858000"/>
          </a:xfrm>
          <a:prstGeom prst="rect">
            <a:avLst/>
          </a:prstGeom>
        </p:spPr>
        <p:txBody>
          <a:bodyPr/>
          <a:lstStyle>
            <a:lvl1pPr marL="0" indent="0">
              <a:buNone/>
              <a:defRPr baseline="0"/>
            </a:lvl1pPr>
          </a:lstStyle>
          <a:p>
            <a:r>
              <a:rPr lang="en-US" dirty="0"/>
              <a:t>Insert image here.</a:t>
            </a:r>
          </a:p>
        </p:txBody>
      </p:sp>
      <p:sp>
        <p:nvSpPr>
          <p:cNvPr id="10" name="Picture Placeholder 6"/>
          <p:cNvSpPr>
            <a:spLocks noGrp="1"/>
          </p:cNvSpPr>
          <p:nvPr>
            <p:ph type="pic" sz="quarter" idx="12" hasCustomPrompt="1"/>
          </p:nvPr>
        </p:nvSpPr>
        <p:spPr>
          <a:xfrm>
            <a:off x="8128000" y="0"/>
            <a:ext cx="4063999" cy="6858000"/>
          </a:xfrm>
          <a:prstGeom prst="rect">
            <a:avLst/>
          </a:prstGeom>
        </p:spPr>
        <p:txBody>
          <a:bodyPr/>
          <a:lstStyle>
            <a:lvl1pPr marL="0" indent="0">
              <a:buNone/>
              <a:defRPr baseline="0"/>
            </a:lvl1pPr>
          </a:lstStyle>
          <a:p>
            <a:r>
              <a:rPr lang="en-US" dirty="0"/>
              <a:t>Insert image here.</a:t>
            </a:r>
          </a:p>
        </p:txBody>
      </p:sp>
      <p:cxnSp>
        <p:nvCxnSpPr>
          <p:cNvPr id="6" name="Straight Connector 5"/>
          <p:cNvCxnSpPr/>
          <p:nvPr userDrawn="1"/>
        </p:nvCxnSpPr>
        <p:spPr>
          <a:xfrm>
            <a:off x="4064000" y="-601884"/>
            <a:ext cx="0" cy="8241175"/>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8128000" y="-601884"/>
            <a:ext cx="0" cy="834534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279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mage Horizontal">
    <p:spTree>
      <p:nvGrpSpPr>
        <p:cNvPr id="1" name=""/>
        <p:cNvGrpSpPr/>
        <p:nvPr/>
      </p:nvGrpSpPr>
      <p:grpSpPr>
        <a:xfrm>
          <a:off x="0" y="0"/>
          <a:ext cx="0" cy="0"/>
          <a:chOff x="0" y="0"/>
          <a:chExt cx="0" cy="0"/>
        </a:xfrm>
      </p:grpSpPr>
      <p:sp>
        <p:nvSpPr>
          <p:cNvPr id="3" name="Picture Placeholder 6"/>
          <p:cNvSpPr>
            <a:spLocks noGrp="1"/>
          </p:cNvSpPr>
          <p:nvPr>
            <p:ph type="pic" sz="quarter" idx="10" hasCustomPrompt="1"/>
          </p:nvPr>
        </p:nvSpPr>
        <p:spPr>
          <a:xfrm>
            <a:off x="1" y="0"/>
            <a:ext cx="12191998" cy="2286000"/>
          </a:xfrm>
          <a:prstGeom prst="rect">
            <a:avLst/>
          </a:prstGeom>
        </p:spPr>
        <p:txBody>
          <a:bodyPr/>
          <a:lstStyle>
            <a:lvl1pPr marL="0" indent="0">
              <a:buNone/>
              <a:defRPr baseline="0"/>
            </a:lvl1pPr>
          </a:lstStyle>
          <a:p>
            <a:r>
              <a:rPr lang="en-US" dirty="0"/>
              <a:t>Insert image here.</a:t>
            </a:r>
          </a:p>
        </p:txBody>
      </p:sp>
      <p:sp>
        <p:nvSpPr>
          <p:cNvPr id="9" name="Picture Placeholder 6"/>
          <p:cNvSpPr>
            <a:spLocks noGrp="1"/>
          </p:cNvSpPr>
          <p:nvPr>
            <p:ph type="pic" sz="quarter" idx="11" hasCustomPrompt="1"/>
          </p:nvPr>
        </p:nvSpPr>
        <p:spPr>
          <a:xfrm>
            <a:off x="1" y="2286000"/>
            <a:ext cx="12191998" cy="2286000"/>
          </a:xfrm>
          <a:prstGeom prst="rect">
            <a:avLst/>
          </a:prstGeom>
        </p:spPr>
        <p:txBody>
          <a:bodyPr/>
          <a:lstStyle>
            <a:lvl1pPr marL="0" indent="0">
              <a:buNone/>
              <a:defRPr baseline="0"/>
            </a:lvl1pPr>
          </a:lstStyle>
          <a:p>
            <a:r>
              <a:rPr lang="en-US" dirty="0"/>
              <a:t>Insert image here.</a:t>
            </a:r>
          </a:p>
        </p:txBody>
      </p:sp>
      <p:sp>
        <p:nvSpPr>
          <p:cNvPr id="10" name="Picture Placeholder 6"/>
          <p:cNvSpPr>
            <a:spLocks noGrp="1"/>
          </p:cNvSpPr>
          <p:nvPr>
            <p:ph type="pic" sz="quarter" idx="12" hasCustomPrompt="1"/>
          </p:nvPr>
        </p:nvSpPr>
        <p:spPr>
          <a:xfrm>
            <a:off x="0" y="4572000"/>
            <a:ext cx="12191999" cy="2286000"/>
          </a:xfrm>
          <a:prstGeom prst="rect">
            <a:avLst/>
          </a:prstGeom>
        </p:spPr>
        <p:txBody>
          <a:bodyPr/>
          <a:lstStyle>
            <a:lvl1pPr marL="0" indent="0">
              <a:buNone/>
              <a:defRPr baseline="0"/>
            </a:lvl1pPr>
          </a:lstStyle>
          <a:p>
            <a:r>
              <a:rPr lang="en-US" dirty="0"/>
              <a:t>Insert image here.</a:t>
            </a:r>
          </a:p>
        </p:txBody>
      </p:sp>
      <p:cxnSp>
        <p:nvCxnSpPr>
          <p:cNvPr id="15" name="Straight Connector 14"/>
          <p:cNvCxnSpPr/>
          <p:nvPr userDrawn="1"/>
        </p:nvCxnSpPr>
        <p:spPr>
          <a:xfrm>
            <a:off x="-1597306" y="4572000"/>
            <a:ext cx="14954491"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597306" y="2286000"/>
            <a:ext cx="14873468"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095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1489075"/>
            <a:ext cx="12192000" cy="635000"/>
          </a:xfrm>
          <a:prstGeom prst="rect">
            <a:avLst/>
          </a:prstGeom>
        </p:spPr>
      </p:pic>
    </p:spTree>
    <p:extLst>
      <p:ext uri="{BB962C8B-B14F-4D97-AF65-F5344CB8AC3E}">
        <p14:creationId xmlns:p14="http://schemas.microsoft.com/office/powerpoint/2010/main" val="2133959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p:nvPr/>
        </p:nvSpPr>
        <p:spPr>
          <a:xfrm>
            <a:off x="11558849" y="6471191"/>
            <a:ext cx="177873" cy="184151"/>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91FF"/>
              </a:buClr>
              <a:buFont typeface="Helvetica Neue"/>
              <a:buNone/>
            </a:pPr>
            <a:r>
              <a:rPr lang="en-US" sz="900" b="0" i="0" u="none" strike="noStrike" cap="none">
                <a:solidFill>
                  <a:srgbClr val="0091FF"/>
                </a:solidFill>
                <a:latin typeface="Helvetica Neue"/>
                <a:ea typeface="Helvetica Neue"/>
                <a:cs typeface="Helvetica Neue"/>
                <a:sym typeface="Helvetica Neue"/>
              </a:rPr>
              <a:t> </a:t>
            </a:r>
            <a:endParaRPr sz="900"/>
          </a:p>
        </p:txBody>
      </p:sp>
      <p:sp>
        <p:nvSpPr>
          <p:cNvPr id="7" name="Google Shape;7;p1"/>
          <p:cNvSpPr txBox="1">
            <a:spLocks noGrp="1"/>
          </p:cNvSpPr>
          <p:nvPr>
            <p:ph type="title"/>
          </p:nvPr>
        </p:nvSpPr>
        <p:spPr>
          <a:xfrm>
            <a:off x="560288" y="489993"/>
            <a:ext cx="10972801" cy="851048"/>
          </a:xfrm>
          <a:prstGeom prst="rect">
            <a:avLst/>
          </a:prstGeom>
          <a:noFill/>
          <a:ln>
            <a:noFill/>
          </a:ln>
        </p:spPr>
        <p:txBody>
          <a:bodyPr spcFirstLastPara="1" wrap="square" lIns="91425" tIns="91425" rIns="91425" bIns="91425" anchor="ctr" anchorCtr="0">
            <a:noAutofit/>
          </a:bodyPr>
          <a:lstStyle>
            <a:lvl1pPr marL="0" marR="0" lvl="0" indent="0" algn="l" rtl="0">
              <a:lnSpc>
                <a:spcPct val="137500"/>
              </a:lnSpc>
              <a:spcBef>
                <a:spcPts val="0"/>
              </a:spcBef>
              <a:spcAft>
                <a:spcPts val="0"/>
              </a:spcAft>
              <a:buClr>
                <a:srgbClr val="FFFFFF"/>
              </a:buClr>
              <a:buSzPts val="1400"/>
              <a:buFont typeface="Helvetica Neue"/>
              <a:buNone/>
              <a:defRPr sz="6400" b="0" i="0" u="none" strike="noStrike" cap="none">
                <a:solidFill>
                  <a:srgbClr val="FFFFFF"/>
                </a:solidFill>
                <a:latin typeface="Helvetica Neue"/>
                <a:ea typeface="Helvetica Neue"/>
                <a:cs typeface="Helvetica Neue"/>
                <a:sym typeface="Helvetica Neue"/>
              </a:defRPr>
            </a:lvl1pPr>
            <a:lvl2pPr marL="0" marR="0" lvl="1" indent="228600" algn="l" rtl="0">
              <a:lnSpc>
                <a:spcPct val="137500"/>
              </a:lnSpc>
              <a:spcBef>
                <a:spcPts val="0"/>
              </a:spcBef>
              <a:spcAft>
                <a:spcPts val="0"/>
              </a:spcAft>
              <a:buClr>
                <a:srgbClr val="FFFFFF"/>
              </a:buClr>
              <a:buSzPts val="1400"/>
              <a:buFont typeface="Helvetica Neue"/>
              <a:buNone/>
              <a:defRPr sz="6400" b="0" i="0" u="none" strike="noStrike" cap="none">
                <a:solidFill>
                  <a:srgbClr val="FFFFFF"/>
                </a:solidFill>
                <a:latin typeface="Helvetica Neue"/>
                <a:ea typeface="Helvetica Neue"/>
                <a:cs typeface="Helvetica Neue"/>
                <a:sym typeface="Helvetica Neue"/>
              </a:defRPr>
            </a:lvl2pPr>
            <a:lvl3pPr marL="0" marR="0" lvl="2" indent="457200" algn="l" rtl="0">
              <a:lnSpc>
                <a:spcPct val="137500"/>
              </a:lnSpc>
              <a:spcBef>
                <a:spcPts val="0"/>
              </a:spcBef>
              <a:spcAft>
                <a:spcPts val="0"/>
              </a:spcAft>
              <a:buClr>
                <a:srgbClr val="FFFFFF"/>
              </a:buClr>
              <a:buSzPts val="1400"/>
              <a:buFont typeface="Helvetica Neue"/>
              <a:buNone/>
              <a:defRPr sz="6400" b="0" i="0" u="none" strike="noStrike" cap="none">
                <a:solidFill>
                  <a:srgbClr val="FFFFFF"/>
                </a:solidFill>
                <a:latin typeface="Helvetica Neue"/>
                <a:ea typeface="Helvetica Neue"/>
                <a:cs typeface="Helvetica Neue"/>
                <a:sym typeface="Helvetica Neue"/>
              </a:defRPr>
            </a:lvl3pPr>
            <a:lvl4pPr marL="0" marR="0" lvl="3" indent="685800" algn="l" rtl="0">
              <a:lnSpc>
                <a:spcPct val="137500"/>
              </a:lnSpc>
              <a:spcBef>
                <a:spcPts val="0"/>
              </a:spcBef>
              <a:spcAft>
                <a:spcPts val="0"/>
              </a:spcAft>
              <a:buClr>
                <a:srgbClr val="FFFFFF"/>
              </a:buClr>
              <a:buSzPts val="1400"/>
              <a:buFont typeface="Helvetica Neue"/>
              <a:buNone/>
              <a:defRPr sz="6400" b="0" i="0" u="none" strike="noStrike" cap="none">
                <a:solidFill>
                  <a:srgbClr val="FFFFFF"/>
                </a:solidFill>
                <a:latin typeface="Helvetica Neue"/>
                <a:ea typeface="Helvetica Neue"/>
                <a:cs typeface="Helvetica Neue"/>
                <a:sym typeface="Helvetica Neue"/>
              </a:defRPr>
            </a:lvl4pPr>
            <a:lvl5pPr marL="0" marR="0" lvl="4" indent="914400" algn="l" rtl="0">
              <a:lnSpc>
                <a:spcPct val="137500"/>
              </a:lnSpc>
              <a:spcBef>
                <a:spcPts val="0"/>
              </a:spcBef>
              <a:spcAft>
                <a:spcPts val="0"/>
              </a:spcAft>
              <a:buClr>
                <a:srgbClr val="FFFFFF"/>
              </a:buClr>
              <a:buSzPts val="1400"/>
              <a:buFont typeface="Helvetica Neue"/>
              <a:buNone/>
              <a:defRPr sz="6400" b="0" i="0" u="none" strike="noStrike" cap="none">
                <a:solidFill>
                  <a:srgbClr val="FFFFFF"/>
                </a:solidFill>
                <a:latin typeface="Helvetica Neue"/>
                <a:ea typeface="Helvetica Neue"/>
                <a:cs typeface="Helvetica Neue"/>
                <a:sym typeface="Helvetica Neue"/>
              </a:defRPr>
            </a:lvl5pPr>
            <a:lvl6pPr marL="0" marR="0" lvl="5" indent="1143000" algn="l" rtl="0">
              <a:lnSpc>
                <a:spcPct val="137500"/>
              </a:lnSpc>
              <a:spcBef>
                <a:spcPts val="0"/>
              </a:spcBef>
              <a:spcAft>
                <a:spcPts val="0"/>
              </a:spcAft>
              <a:buClr>
                <a:srgbClr val="FFFFFF"/>
              </a:buClr>
              <a:buSzPts val="1400"/>
              <a:buFont typeface="Helvetica Neue"/>
              <a:buNone/>
              <a:defRPr sz="6400" b="0" i="0" u="none" strike="noStrike" cap="none">
                <a:solidFill>
                  <a:srgbClr val="FFFFFF"/>
                </a:solidFill>
                <a:latin typeface="Helvetica Neue"/>
                <a:ea typeface="Helvetica Neue"/>
                <a:cs typeface="Helvetica Neue"/>
                <a:sym typeface="Helvetica Neue"/>
              </a:defRPr>
            </a:lvl6pPr>
            <a:lvl7pPr marL="0" marR="0" lvl="6" indent="1371600" algn="l" rtl="0">
              <a:lnSpc>
                <a:spcPct val="137500"/>
              </a:lnSpc>
              <a:spcBef>
                <a:spcPts val="0"/>
              </a:spcBef>
              <a:spcAft>
                <a:spcPts val="0"/>
              </a:spcAft>
              <a:buClr>
                <a:srgbClr val="FFFFFF"/>
              </a:buClr>
              <a:buSzPts val="1400"/>
              <a:buFont typeface="Helvetica Neue"/>
              <a:buNone/>
              <a:defRPr sz="6400" b="0" i="0" u="none" strike="noStrike" cap="none">
                <a:solidFill>
                  <a:srgbClr val="FFFFFF"/>
                </a:solidFill>
                <a:latin typeface="Helvetica Neue"/>
                <a:ea typeface="Helvetica Neue"/>
                <a:cs typeface="Helvetica Neue"/>
                <a:sym typeface="Helvetica Neue"/>
              </a:defRPr>
            </a:lvl7pPr>
            <a:lvl8pPr marL="0" marR="0" lvl="7" indent="1600200" algn="l" rtl="0">
              <a:lnSpc>
                <a:spcPct val="137500"/>
              </a:lnSpc>
              <a:spcBef>
                <a:spcPts val="0"/>
              </a:spcBef>
              <a:spcAft>
                <a:spcPts val="0"/>
              </a:spcAft>
              <a:buClr>
                <a:srgbClr val="FFFFFF"/>
              </a:buClr>
              <a:buSzPts val="1400"/>
              <a:buFont typeface="Helvetica Neue"/>
              <a:buNone/>
              <a:defRPr sz="6400" b="0" i="0" u="none" strike="noStrike" cap="none">
                <a:solidFill>
                  <a:srgbClr val="FFFFFF"/>
                </a:solidFill>
                <a:latin typeface="Helvetica Neue"/>
                <a:ea typeface="Helvetica Neue"/>
                <a:cs typeface="Helvetica Neue"/>
                <a:sym typeface="Helvetica Neue"/>
              </a:defRPr>
            </a:lvl8pPr>
            <a:lvl9pPr marL="0" marR="0" lvl="8" indent="1828800" algn="l" rtl="0">
              <a:lnSpc>
                <a:spcPct val="137500"/>
              </a:lnSpc>
              <a:spcBef>
                <a:spcPts val="0"/>
              </a:spcBef>
              <a:spcAft>
                <a:spcPts val="0"/>
              </a:spcAft>
              <a:buClr>
                <a:srgbClr val="FFFFFF"/>
              </a:buClr>
              <a:buSzPts val="1400"/>
              <a:buFont typeface="Helvetica Neue"/>
              <a:buNone/>
              <a:defRPr sz="6400" b="0" i="0" u="none" strike="noStrike" cap="none">
                <a:solidFill>
                  <a:srgbClr val="FFFFFF"/>
                </a:solidFill>
                <a:latin typeface="Helvetica Neue"/>
                <a:ea typeface="Helvetica Neue"/>
                <a:cs typeface="Helvetica Neue"/>
                <a:sym typeface="Helvetica Neue"/>
              </a:defRPr>
            </a:lvl9pPr>
          </a:lstStyle>
          <a:p>
            <a:endParaRPr/>
          </a:p>
        </p:txBody>
      </p:sp>
      <p:sp>
        <p:nvSpPr>
          <p:cNvPr id="8" name="Google Shape;8;p1"/>
          <p:cNvSpPr txBox="1">
            <a:spLocks noGrp="1"/>
          </p:cNvSpPr>
          <p:nvPr>
            <p:ph type="body" idx="1"/>
          </p:nvPr>
        </p:nvSpPr>
        <p:spPr>
          <a:xfrm>
            <a:off x="571467" y="1341040"/>
            <a:ext cx="10972801" cy="4316440"/>
          </a:xfrm>
          <a:prstGeom prst="rect">
            <a:avLst/>
          </a:prstGeom>
          <a:noFill/>
          <a:ln>
            <a:noFill/>
          </a:ln>
        </p:spPr>
        <p:txBody>
          <a:bodyPr spcFirstLastPara="1" wrap="square" lIns="91425" tIns="91425" rIns="91425" bIns="91425" anchor="ctr" anchorCtr="0">
            <a:noAutofit/>
          </a:bodyPr>
          <a:lstStyle>
            <a:lvl1pPr marL="457200" marR="0" lvl="0" indent="-457200" algn="l" rtl="0">
              <a:lnSpc>
                <a:spcPct val="100000"/>
              </a:lnSpc>
              <a:spcBef>
                <a:spcPts val="4200"/>
              </a:spcBef>
              <a:spcAft>
                <a:spcPts val="0"/>
              </a:spcAft>
              <a:buClr>
                <a:srgbClr val="000000"/>
              </a:buClr>
              <a:buSzPts val="3600"/>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457200" algn="l" rtl="0">
              <a:lnSpc>
                <a:spcPct val="100000"/>
              </a:lnSpc>
              <a:spcBef>
                <a:spcPts val="4200"/>
              </a:spcBef>
              <a:spcAft>
                <a:spcPts val="0"/>
              </a:spcAft>
              <a:buClr>
                <a:srgbClr val="000000"/>
              </a:buClr>
              <a:buSzPts val="3600"/>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457200" algn="l" rtl="0">
              <a:lnSpc>
                <a:spcPct val="100000"/>
              </a:lnSpc>
              <a:spcBef>
                <a:spcPts val="4200"/>
              </a:spcBef>
              <a:spcAft>
                <a:spcPts val="0"/>
              </a:spcAft>
              <a:buClr>
                <a:srgbClr val="000000"/>
              </a:buClr>
              <a:buSzPts val="3600"/>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4200"/>
              </a:spcBef>
              <a:spcAft>
                <a:spcPts val="0"/>
              </a:spcAft>
              <a:buClr>
                <a:srgbClr val="000000"/>
              </a:buClr>
              <a:buSzPts val="1400"/>
              <a:buFont typeface="Helvetica Neue"/>
              <a:buNone/>
              <a:defRPr sz="4800" b="0" i="0" u="none" strike="noStrike" cap="none">
                <a:solidFill>
                  <a:srgbClr val="000000"/>
                </a:solidFill>
                <a:latin typeface="Helvetica Neue"/>
                <a:ea typeface="Helvetica Neue"/>
                <a:cs typeface="Helvetica Neue"/>
                <a:sym typeface="Helvetica Neue"/>
              </a:defRPr>
            </a:lvl4pPr>
            <a:lvl5pPr marL="2286000" marR="0" lvl="4" indent="-457200" algn="l" rtl="0">
              <a:lnSpc>
                <a:spcPct val="100000"/>
              </a:lnSpc>
              <a:spcBef>
                <a:spcPts val="4200"/>
              </a:spcBef>
              <a:spcAft>
                <a:spcPts val="0"/>
              </a:spcAft>
              <a:buClr>
                <a:srgbClr val="000000"/>
              </a:buClr>
              <a:buSzPts val="3600"/>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457200" algn="l" rtl="0">
              <a:lnSpc>
                <a:spcPct val="100000"/>
              </a:lnSpc>
              <a:spcBef>
                <a:spcPts val="4200"/>
              </a:spcBef>
              <a:spcAft>
                <a:spcPts val="0"/>
              </a:spcAft>
              <a:buClr>
                <a:srgbClr val="000000"/>
              </a:buClr>
              <a:buSzPts val="3600"/>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457200" algn="l" rtl="0">
              <a:lnSpc>
                <a:spcPct val="100000"/>
              </a:lnSpc>
              <a:spcBef>
                <a:spcPts val="4200"/>
              </a:spcBef>
              <a:spcAft>
                <a:spcPts val="0"/>
              </a:spcAft>
              <a:buClr>
                <a:srgbClr val="000000"/>
              </a:buClr>
              <a:buSzPts val="3600"/>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457200" algn="l" rtl="0">
              <a:lnSpc>
                <a:spcPct val="100000"/>
              </a:lnSpc>
              <a:spcBef>
                <a:spcPts val="4200"/>
              </a:spcBef>
              <a:spcAft>
                <a:spcPts val="0"/>
              </a:spcAft>
              <a:buClr>
                <a:srgbClr val="000000"/>
              </a:buClr>
              <a:buSzPts val="3600"/>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457200" algn="l" rtl="0">
              <a:lnSpc>
                <a:spcPct val="100000"/>
              </a:lnSpc>
              <a:spcBef>
                <a:spcPts val="4200"/>
              </a:spcBef>
              <a:spcAft>
                <a:spcPts val="0"/>
              </a:spcAft>
              <a:buClr>
                <a:srgbClr val="000000"/>
              </a:buClr>
              <a:buSzPts val="36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9" name="Google Shape;9;p1"/>
          <p:cNvSpPr txBox="1">
            <a:spLocks noGrp="1"/>
          </p:cNvSpPr>
          <p:nvPr>
            <p:ph type="sldNum" idx="12"/>
          </p:nvPr>
        </p:nvSpPr>
        <p:spPr>
          <a:xfrm>
            <a:off x="11041800" y="6153513"/>
            <a:ext cx="772650" cy="494550"/>
          </a:xfrm>
          <a:prstGeom prst="rect">
            <a:avLst/>
          </a:prstGeom>
          <a:noFill/>
          <a:ln>
            <a:noFill/>
          </a:ln>
        </p:spPr>
        <p:txBody>
          <a:bodyPr spcFirstLastPara="1" wrap="square" lIns="63500" tIns="63500" rIns="63500" bIns="63500" anchor="t" anchorCtr="0">
            <a:noAutofit/>
          </a:bodyPr>
          <a:lstStyle>
            <a:lvl1pPr lvl="0" algn="r" rtl="0">
              <a:buNone/>
              <a:defRPr sz="1000">
                <a:solidFill>
                  <a:srgbClr val="53585F"/>
                </a:solidFill>
              </a:defRPr>
            </a:lvl1pPr>
            <a:lvl2pPr lvl="1" algn="r" rtl="0">
              <a:buNone/>
              <a:defRPr sz="1000">
                <a:solidFill>
                  <a:srgbClr val="53585F"/>
                </a:solidFill>
              </a:defRPr>
            </a:lvl2pPr>
            <a:lvl3pPr lvl="2" algn="r" rtl="0">
              <a:buNone/>
              <a:defRPr sz="1000">
                <a:solidFill>
                  <a:srgbClr val="53585F"/>
                </a:solidFill>
              </a:defRPr>
            </a:lvl3pPr>
            <a:lvl4pPr lvl="3" algn="r" rtl="0">
              <a:buNone/>
              <a:defRPr sz="1000">
                <a:solidFill>
                  <a:srgbClr val="53585F"/>
                </a:solidFill>
              </a:defRPr>
            </a:lvl4pPr>
            <a:lvl5pPr lvl="4" algn="r" rtl="0">
              <a:buNone/>
              <a:defRPr sz="1000">
                <a:solidFill>
                  <a:srgbClr val="53585F"/>
                </a:solidFill>
              </a:defRPr>
            </a:lvl5pPr>
            <a:lvl6pPr lvl="5" algn="r" rtl="0">
              <a:buNone/>
              <a:defRPr sz="1000">
                <a:solidFill>
                  <a:srgbClr val="53585F"/>
                </a:solidFill>
              </a:defRPr>
            </a:lvl6pPr>
            <a:lvl7pPr lvl="6" algn="r" rtl="0">
              <a:buNone/>
              <a:defRPr sz="1000">
                <a:solidFill>
                  <a:srgbClr val="53585F"/>
                </a:solidFill>
              </a:defRPr>
            </a:lvl7pPr>
            <a:lvl8pPr lvl="7" algn="r" rtl="0">
              <a:buNone/>
              <a:defRPr sz="1000">
                <a:solidFill>
                  <a:srgbClr val="53585F"/>
                </a:solidFill>
              </a:defRPr>
            </a:lvl8pPr>
            <a:lvl9pPr lvl="8" algn="r" rtl="0">
              <a:buNone/>
              <a:defRPr sz="1000">
                <a:solidFill>
                  <a:srgbClr val="53585F"/>
                </a:solidFill>
              </a:defRPr>
            </a:lvl9pPr>
          </a:lstStyle>
          <a:p>
            <a:fld id="{00000000-1234-1234-1234-123412341234}" type="slidenum">
              <a:rPr lang="en-US" smtClean="0"/>
              <a:pPr/>
              <a:t>‹#›</a:t>
            </a:fld>
            <a:endParaRPr lang="en-US">
              <a:solidFill>
                <a:srgbClr val="0091FF"/>
              </a:solidFill>
            </a:endParaRPr>
          </a:p>
        </p:txBody>
      </p:sp>
    </p:spTree>
    <p:extLst>
      <p:ext uri="{BB962C8B-B14F-4D97-AF65-F5344CB8AC3E}">
        <p14:creationId xmlns:p14="http://schemas.microsoft.com/office/powerpoint/2010/main" val="1641167519"/>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760BFFE-F2A3-4363-8AE7-776EE7D8270C}" type="datetimeFigureOut">
              <a:rPr lang="en-US" smtClean="0"/>
              <a:pPr/>
              <a:t>7/26/2020</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E372D08D-BDEB-4C76-B02E-F4BBF3A5D0B3}" type="slidenum">
              <a:rPr lang="en-US" smtClean="0"/>
              <a:pPr/>
              <a:t>‹#›</a:t>
            </a:fld>
            <a:endParaRPr lang="en-US" dirty="0"/>
          </a:p>
        </p:txBody>
      </p:sp>
    </p:spTree>
    <p:extLst>
      <p:ext uri="{BB962C8B-B14F-4D97-AF65-F5344CB8AC3E}">
        <p14:creationId xmlns:p14="http://schemas.microsoft.com/office/powerpoint/2010/main" val="15473835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4" r:id="rId15"/>
    <p:sldLayoutId id="2147483685" r:id="rId16"/>
    <p:sldLayoutId id="2147483686" r:id="rId17"/>
    <p:sldLayoutId id="2147483687" r:id="rId18"/>
    <p:sldLayoutId id="2147483688" r:id="rId19"/>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13.xml"/><Relationship Id="rId7" Type="http://schemas.openxmlformats.org/officeDocument/2006/relationships/image" Target="../media/image6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13.xml"/><Relationship Id="rId7" Type="http://schemas.openxmlformats.org/officeDocument/2006/relationships/image" Target="../media/image6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notesSlide" Target="../notesSlides/notesSlide12.xml"/><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67.png"/><Relationship Id="rId4" Type="http://schemas.openxmlformats.org/officeDocument/2006/relationships/image" Target="../media/image66.jpe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2.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54.png"/><Relationship Id="rId11" Type="http://schemas.openxmlformats.org/officeDocument/2006/relationships/image" Target="../media/image72.png"/><Relationship Id="rId5" Type="http://schemas.openxmlformats.org/officeDocument/2006/relationships/image" Target="../media/image68.png"/><Relationship Id="rId10" Type="http://schemas.microsoft.com/office/2007/relationships/hdphoto" Target="../media/hdphoto1.wdp"/><Relationship Id="rId4" Type="http://schemas.openxmlformats.org/officeDocument/2006/relationships/image" Target="../media/image10.jpeg"/><Relationship Id="rId9"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gif"/><Relationship Id="rId2" Type="http://schemas.openxmlformats.org/officeDocument/2006/relationships/image" Target="../media/image10.jpeg"/><Relationship Id="rId1" Type="http://schemas.openxmlformats.org/officeDocument/2006/relationships/slideLayout" Target="../slideLayouts/slideLayout1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0.jpeg"/><Relationship Id="rId7"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74.png"/><Relationship Id="rId4" Type="http://schemas.openxmlformats.org/officeDocument/2006/relationships/image" Target="../media/image25.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0.jpeg"/><Relationship Id="rId7"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57.png"/><Relationship Id="rId9" Type="http://schemas.openxmlformats.org/officeDocument/2006/relationships/image" Target="../media/image85.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45.png"/><Relationship Id="rId12"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47.png"/><Relationship Id="rId5" Type="http://schemas.openxmlformats.org/officeDocument/2006/relationships/image" Target="../media/image89.png"/><Relationship Id="rId15" Type="http://schemas.openxmlformats.org/officeDocument/2006/relationships/image" Target="../media/image93.jpeg"/><Relationship Id="rId10" Type="http://schemas.openxmlformats.org/officeDocument/2006/relationships/image" Target="../media/image51.png"/><Relationship Id="rId4" Type="http://schemas.openxmlformats.org/officeDocument/2006/relationships/image" Target="../media/image88.png"/><Relationship Id="rId9" Type="http://schemas.openxmlformats.org/officeDocument/2006/relationships/image" Target="../media/image43.png"/><Relationship Id="rId14" Type="http://schemas.openxmlformats.org/officeDocument/2006/relationships/image" Target="../media/image92.jpg"/></Relationships>
</file>

<file path=ppt/slides/_rels/slide19.xml.rels><?xml version="1.0" encoding="UTF-8" standalone="yes"?>
<Relationships xmlns="http://schemas.openxmlformats.org/package/2006/relationships"><Relationship Id="rId8" Type="http://schemas.openxmlformats.org/officeDocument/2006/relationships/image" Target="../media/image99.tiff"/><Relationship Id="rId3" Type="http://schemas.openxmlformats.org/officeDocument/2006/relationships/image" Target="../media/image94.tiff"/><Relationship Id="rId7" Type="http://schemas.openxmlformats.org/officeDocument/2006/relationships/image" Target="../media/image98.tif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7.tiff"/><Relationship Id="rId5" Type="http://schemas.openxmlformats.org/officeDocument/2006/relationships/image" Target="../media/image96.tiff"/><Relationship Id="rId4" Type="http://schemas.openxmlformats.org/officeDocument/2006/relationships/image" Target="../media/image95.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g"/><Relationship Id="rId3" Type="http://schemas.openxmlformats.org/officeDocument/2006/relationships/image" Target="../media/image10.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jpe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jpeg"/><Relationship Id="rId3" Type="http://schemas.openxmlformats.org/officeDocument/2006/relationships/slideLayout" Target="../slideLayouts/slideLayout13.xml"/><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video" Target="../media/media1.mov"/><Relationship Id="rId16" Type="http://schemas.openxmlformats.org/officeDocument/2006/relationships/image" Target="../media/image40.png"/><Relationship Id="rId1" Type="http://schemas.microsoft.com/office/2007/relationships/media" Target="../media/media1.mov"/><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notesSlide" Target="../notesSlides/notesSlide5.xml"/><Relationship Id="rId9" Type="http://schemas.openxmlformats.org/officeDocument/2006/relationships/image" Target="../media/image33.pn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0.jpe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53.jp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55.jp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6" y="521310"/>
            <a:ext cx="12304946" cy="576430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1" y="1159179"/>
            <a:ext cx="3307156" cy="1023290"/>
          </a:xfrm>
          <a:prstGeom prst="rect">
            <a:avLst/>
          </a:prstGeom>
        </p:spPr>
      </p:pic>
      <p:sp>
        <p:nvSpPr>
          <p:cNvPr id="4" name="Rectangle 3"/>
          <p:cNvSpPr/>
          <p:nvPr/>
        </p:nvSpPr>
        <p:spPr>
          <a:xfrm>
            <a:off x="0" y="6488668"/>
            <a:ext cx="6096000" cy="369332"/>
          </a:xfrm>
          <a:prstGeom prst="rect">
            <a:avLst/>
          </a:prstGeom>
        </p:spPr>
        <p:txBody>
          <a:bodyPr>
            <a:spAutoFit/>
          </a:bodyPr>
          <a:lstStyle/>
          <a:p>
            <a:r>
              <a:rPr lang="en-CA" dirty="0">
                <a:solidFill>
                  <a:srgbClr val="58595B"/>
                </a:solidFill>
              </a:rPr>
              <a:t>Rev </a:t>
            </a:r>
            <a:r>
              <a:rPr lang="en-CA" dirty="0" smtClean="0">
                <a:solidFill>
                  <a:srgbClr val="58595B"/>
                </a:solidFill>
              </a:rPr>
              <a:t>5</a:t>
            </a:r>
            <a:endParaRPr lang="en-CA" dirty="0">
              <a:solidFill>
                <a:srgbClr val="58595B"/>
              </a:solidFill>
            </a:endParaRPr>
          </a:p>
        </p:txBody>
      </p:sp>
    </p:spTree>
    <p:extLst>
      <p:ext uri="{BB962C8B-B14F-4D97-AF65-F5344CB8AC3E}">
        <p14:creationId xmlns:p14="http://schemas.microsoft.com/office/powerpoint/2010/main" val="87114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955" y="3011267"/>
            <a:ext cx="3474433" cy="365729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36201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3914" y="890720"/>
            <a:ext cx="3553592" cy="5076559"/>
          </a:xfrm>
          <a:prstGeom prst="rect">
            <a:avLst/>
          </a:prstGeom>
        </p:spPr>
      </p:pic>
      <p:sp>
        <p:nvSpPr>
          <p:cNvPr id="14" name="TextBox 13"/>
          <p:cNvSpPr txBox="1"/>
          <p:nvPr/>
        </p:nvSpPr>
        <p:spPr>
          <a:xfrm>
            <a:off x="598865" y="3873887"/>
            <a:ext cx="7476356" cy="2431435"/>
          </a:xfrm>
          <a:prstGeom prst="rect">
            <a:avLst/>
          </a:prstGeom>
          <a:noFill/>
        </p:spPr>
        <p:txBody>
          <a:bodyPr wrap="square" rtlCol="0">
            <a:spAutoFit/>
          </a:bodyPr>
          <a:lstStyle/>
          <a:p>
            <a:r>
              <a:rPr lang="en-US" sz="2000" b="1" dirty="0">
                <a:latin typeface="+mj-lt"/>
              </a:rPr>
              <a:t>3 SENSORS</a:t>
            </a:r>
          </a:p>
          <a:p>
            <a:pPr marL="742950" lvl="1" indent="-285750">
              <a:buFont typeface="Arial" panose="020B0604020202020204" pitchFamily="34" charset="0"/>
              <a:buChar char="•"/>
            </a:pPr>
            <a:r>
              <a:rPr lang="en-US" sz="1600" dirty="0"/>
              <a:t>PIR – check for motion</a:t>
            </a:r>
          </a:p>
          <a:p>
            <a:pPr marL="742950" lvl="1" indent="-285750">
              <a:buFont typeface="Arial" panose="020B0604020202020204" pitchFamily="34" charset="0"/>
              <a:buChar char="•"/>
            </a:pPr>
            <a:r>
              <a:rPr lang="en-US" sz="1600" dirty="0"/>
              <a:t>Microphone – measure noise</a:t>
            </a:r>
          </a:p>
          <a:p>
            <a:pPr marL="742950" lvl="1" indent="-285750">
              <a:buFont typeface="Arial" panose="020B0604020202020204" pitchFamily="34" charset="0"/>
              <a:buChar char="•"/>
            </a:pPr>
            <a:r>
              <a:rPr lang="en-US" sz="1600" dirty="0"/>
              <a:t>IR – heat spikes (I.E. People)</a:t>
            </a:r>
          </a:p>
          <a:p>
            <a:pPr marL="742950" lvl="1" indent="-285750">
              <a:buFont typeface="Arial" panose="020B0604020202020204" pitchFamily="34" charset="0"/>
              <a:buChar char="•"/>
            </a:pPr>
            <a:endParaRPr lang="en-US" sz="1600" dirty="0"/>
          </a:p>
          <a:p>
            <a:r>
              <a:rPr lang="en-US" sz="2000" b="1" dirty="0">
                <a:latin typeface="+mj-lt"/>
              </a:rPr>
              <a:t>MACHINE LEARNING</a:t>
            </a:r>
          </a:p>
          <a:p>
            <a:pPr marL="742950" lvl="1" indent="-285750">
              <a:buFont typeface="Arial" panose="020B0604020202020204" pitchFamily="34" charset="0"/>
              <a:buChar char="•"/>
            </a:pPr>
            <a:r>
              <a:rPr lang="en-US" sz="1600" dirty="0"/>
              <a:t>Only PIR will trigger occupancy</a:t>
            </a:r>
          </a:p>
          <a:p>
            <a:pPr marL="742950" lvl="1" indent="-285750">
              <a:buFont typeface="Arial" panose="020B0604020202020204" pitchFamily="34" charset="0"/>
              <a:buChar char="•"/>
            </a:pPr>
            <a:r>
              <a:rPr lang="en-US" sz="1600" dirty="0"/>
              <a:t>Sound only considered after occupancy trigger to latch on</a:t>
            </a:r>
          </a:p>
          <a:p>
            <a:pPr marL="742950" lvl="1" indent="-285750">
              <a:buFont typeface="Arial" panose="020B0604020202020204" pitchFamily="34" charset="0"/>
              <a:buChar char="•"/>
            </a:pPr>
            <a:r>
              <a:rPr lang="en-US" sz="1600" dirty="0"/>
              <a:t>Ambient noise filtered out</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356" y="4015436"/>
            <a:ext cx="131508" cy="13150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356" y="5283489"/>
            <a:ext cx="131508" cy="131508"/>
          </a:xfrm>
          <a:prstGeom prst="rect">
            <a:avLst/>
          </a:prstGeom>
        </p:spPr>
      </p:pic>
      <p:sp>
        <p:nvSpPr>
          <p:cNvPr id="19" name="TextBox 18"/>
          <p:cNvSpPr txBox="1"/>
          <p:nvPr/>
        </p:nvSpPr>
        <p:spPr>
          <a:xfrm>
            <a:off x="457200" y="349809"/>
            <a:ext cx="5590572" cy="1152175"/>
          </a:xfrm>
          <a:prstGeom prst="rect">
            <a:avLst/>
          </a:prstGeom>
          <a:noFill/>
        </p:spPr>
        <p:txBody>
          <a:bodyPr wrap="square" rtlCol="0">
            <a:spAutoFit/>
          </a:bodyPr>
          <a:lstStyle/>
          <a:p>
            <a:pPr>
              <a:lnSpc>
                <a:spcPts val="4000"/>
              </a:lnSpc>
              <a:spcBef>
                <a:spcPts val="50"/>
              </a:spcBef>
              <a:spcAft>
                <a:spcPts val="50"/>
              </a:spcAft>
            </a:pPr>
            <a:r>
              <a:rPr lang="en-CA" sz="4800" dirty="0">
                <a:solidFill>
                  <a:srgbClr val="E31937"/>
                </a:solidFill>
                <a:latin typeface="Arial Black" panose="020B0A04020102020204" pitchFamily="34" charset="0"/>
              </a:rPr>
              <a:t>Occupancy</a:t>
            </a:r>
            <a:r>
              <a:rPr lang="en-CA" sz="4800" dirty="0">
                <a:latin typeface="Arial Black" panose="020B0A04020102020204" pitchFamily="34" charset="0"/>
              </a:rPr>
              <a:t/>
            </a:r>
            <a:br>
              <a:rPr lang="en-CA" sz="4800" dirty="0">
                <a:latin typeface="Arial Black" panose="020B0A04020102020204" pitchFamily="34" charset="0"/>
              </a:rPr>
            </a:br>
            <a:r>
              <a:rPr lang="en-CA" sz="4800" dirty="0">
                <a:solidFill>
                  <a:srgbClr val="58595B"/>
                </a:solidFill>
                <a:latin typeface="Arial Black" panose="020B0A04020102020204" pitchFamily="34" charset="0"/>
              </a:rPr>
              <a:t>Sensor</a:t>
            </a:r>
            <a:r>
              <a:rPr lang="en-CA" sz="4800" dirty="0">
                <a:solidFill>
                  <a:srgbClr val="FFFFFF"/>
                </a:solidFill>
                <a:latin typeface="Arial Black" panose="020B0A04020102020204" pitchFamily="34" charset="0"/>
              </a:rPr>
              <a:t> </a:t>
            </a:r>
            <a:r>
              <a:rPr lang="en-CA" sz="4800" dirty="0">
                <a:solidFill>
                  <a:srgbClr val="88898D"/>
                </a:solidFill>
                <a:latin typeface="Arial Black" panose="020B0A04020102020204" pitchFamily="34" charset="0"/>
              </a:rPr>
              <a:t>Fusion</a:t>
            </a:r>
          </a:p>
        </p:txBody>
      </p:sp>
    </p:spTree>
    <p:extLst>
      <p:ext uri="{BB962C8B-B14F-4D97-AF65-F5344CB8AC3E}">
        <p14:creationId xmlns:p14="http://schemas.microsoft.com/office/powerpoint/2010/main" val="415012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500"/>
                                        <p:tgtEl>
                                          <p:spTgt spid="1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500"/>
                                        <p:tgtEl>
                                          <p:spTgt spid="1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animEffect transition="in" filter="fade">
                                      <p:cBhvr>
                                        <p:cTn id="23" dur="500"/>
                                        <p:tgtEl>
                                          <p:spTgt spid="14">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xEl>
                                              <p:pRg st="6" end="6"/>
                                            </p:txEl>
                                          </p:spTgt>
                                        </p:tgtEl>
                                        <p:attrNameLst>
                                          <p:attrName>style.visibility</p:attrName>
                                        </p:attrNameLst>
                                      </p:cBhvr>
                                      <p:to>
                                        <p:strVal val="visible"/>
                                      </p:to>
                                    </p:set>
                                    <p:animEffect transition="in" filter="fade">
                                      <p:cBhvr>
                                        <p:cTn id="29" dur="500"/>
                                        <p:tgtEl>
                                          <p:spTgt spid="14">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xEl>
                                              <p:pRg st="7" end="7"/>
                                            </p:txEl>
                                          </p:spTgt>
                                        </p:tgtEl>
                                        <p:attrNameLst>
                                          <p:attrName>style.visibility</p:attrName>
                                        </p:attrNameLst>
                                      </p:cBhvr>
                                      <p:to>
                                        <p:strVal val="visible"/>
                                      </p:to>
                                    </p:set>
                                    <p:animEffect transition="in" filter="fade">
                                      <p:cBhvr>
                                        <p:cTn id="32" dur="500"/>
                                        <p:tgtEl>
                                          <p:spTgt spid="14">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xEl>
                                              <p:pRg st="8" end="8"/>
                                            </p:txEl>
                                          </p:spTgt>
                                        </p:tgtEl>
                                        <p:attrNameLst>
                                          <p:attrName>style.visibility</p:attrName>
                                        </p:attrNameLst>
                                      </p:cBhvr>
                                      <p:to>
                                        <p:strVal val="visible"/>
                                      </p:to>
                                    </p:set>
                                    <p:animEffect transition="in" filter="fade">
                                      <p:cBhvr>
                                        <p:cTn id="35"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932548"/>
          </a:xfrm>
          <a:prstGeom prst="rect">
            <a:avLst/>
          </a:prstGeom>
        </p:spPr>
      </p:pic>
      <p:pic>
        <p:nvPicPr>
          <p:cNvPr id="7" name="Omni Education CONFERE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0" cy="6858000"/>
          </a:xfrm>
          <a:prstGeom prst="rect">
            <a:avLst/>
          </a:prstGeom>
        </p:spPr>
      </p:pic>
      <p:sp>
        <p:nvSpPr>
          <p:cNvPr id="6" name="Rectangle 5"/>
          <p:cNvSpPr/>
          <p:nvPr/>
        </p:nvSpPr>
        <p:spPr>
          <a:xfrm>
            <a:off x="6471920" y="182880"/>
            <a:ext cx="5720080" cy="1319104"/>
          </a:xfrm>
          <a:prstGeom prst="rect">
            <a:avLst/>
          </a:prstGeom>
          <a:solidFill>
            <a:srgbClr val="FFFFFF">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5"/>
          <p:cNvSpPr txBox="1">
            <a:spLocks/>
          </p:cNvSpPr>
          <p:nvPr/>
        </p:nvSpPr>
        <p:spPr>
          <a:xfrm>
            <a:off x="9228786" y="6356351"/>
            <a:ext cx="2743200" cy="365125"/>
          </a:xfrm>
          <a:prstGeom prst="rect">
            <a:avLst/>
          </a:prstGeom>
        </p:spPr>
        <p:txBody>
          <a:bodyPr/>
          <a:lstStyle>
            <a:defPPr>
              <a:defRPr lang="en-US"/>
            </a:defPPr>
            <a:lvl1pPr marL="0" algn="l" defTabSz="914400" rtl="0" eaLnBrk="1" latinLnBrk="0" hangingPunct="1">
              <a:defRPr sz="900" kern="1200">
                <a:solidFill>
                  <a:schemeClr val="tx1">
                    <a:lumMod val="50000"/>
                    <a:lumOff val="50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1" dirty="0">
                <a:latin typeface="Arial" panose="020B0604020202020204" pitchFamily="34" charset="0"/>
              </a:rPr>
              <a:t>Do it </a:t>
            </a:r>
            <a:r>
              <a:rPr lang="en-US" b="1" dirty="0">
                <a:solidFill>
                  <a:srgbClr val="FF0000"/>
                </a:solidFill>
                <a:latin typeface="Arial" panose="020B0604020202020204" pitchFamily="34" charset="0"/>
              </a:rPr>
              <a:t>right.</a:t>
            </a:r>
            <a:r>
              <a:rPr lang="en-US" dirty="0">
                <a:latin typeface="Arial" panose="020B0604020202020204" pitchFamily="34" charset="0"/>
              </a:rPr>
              <a:t> | deltacontrols.com</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 y="6174080"/>
            <a:ext cx="956778" cy="501916"/>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17294"/>
            <a:ext cx="2675426" cy="500878"/>
          </a:xfrm>
          <a:prstGeom prst="rect">
            <a:avLst/>
          </a:prstGeom>
        </p:spPr>
      </p:pic>
      <p:sp>
        <p:nvSpPr>
          <p:cNvPr id="8" name="TextBox 7"/>
          <p:cNvSpPr txBox="1"/>
          <p:nvPr/>
        </p:nvSpPr>
        <p:spPr>
          <a:xfrm>
            <a:off x="6593840" y="349809"/>
            <a:ext cx="4790552" cy="1152175"/>
          </a:xfrm>
          <a:prstGeom prst="rect">
            <a:avLst/>
          </a:prstGeom>
          <a:noFill/>
        </p:spPr>
        <p:txBody>
          <a:bodyPr wrap="square" rtlCol="0">
            <a:spAutoFit/>
          </a:bodyPr>
          <a:lstStyle/>
          <a:p>
            <a:pPr algn="r">
              <a:lnSpc>
                <a:spcPts val="4000"/>
              </a:lnSpc>
              <a:spcBef>
                <a:spcPts val="50"/>
              </a:spcBef>
              <a:spcAft>
                <a:spcPts val="50"/>
              </a:spcAft>
            </a:pPr>
            <a:r>
              <a:rPr lang="en-CA" sz="4800" dirty="0">
                <a:latin typeface="Arial Black" panose="020B0A04020102020204" pitchFamily="34" charset="0"/>
              </a:rPr>
              <a:t>Sensor</a:t>
            </a:r>
            <a:br>
              <a:rPr lang="en-CA" sz="4800" dirty="0">
                <a:latin typeface="Arial Black" panose="020B0A04020102020204" pitchFamily="34" charset="0"/>
              </a:rPr>
            </a:br>
            <a:r>
              <a:rPr lang="en-CA" sz="4800" dirty="0">
                <a:solidFill>
                  <a:srgbClr val="58595B"/>
                </a:solidFill>
                <a:latin typeface="Arial Black" panose="020B0A04020102020204" pitchFamily="34" charset="0"/>
              </a:rPr>
              <a:t>Hub Location</a:t>
            </a:r>
          </a:p>
        </p:txBody>
      </p:sp>
    </p:spTree>
    <p:extLst>
      <p:ext uri="{BB962C8B-B14F-4D97-AF65-F5344CB8AC3E}">
        <p14:creationId xmlns:p14="http://schemas.microsoft.com/office/powerpoint/2010/main" val="428362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932548"/>
          </a:xfrm>
          <a:prstGeom prst="rect">
            <a:avLst/>
          </a:prstGeom>
        </p:spPr>
      </p:pic>
      <p:sp>
        <p:nvSpPr>
          <p:cNvPr id="3" name="Slide Number Placeholder 5"/>
          <p:cNvSpPr txBox="1">
            <a:spLocks/>
          </p:cNvSpPr>
          <p:nvPr/>
        </p:nvSpPr>
        <p:spPr>
          <a:xfrm>
            <a:off x="9228786" y="6356351"/>
            <a:ext cx="2743200" cy="365125"/>
          </a:xfrm>
          <a:prstGeom prst="rect">
            <a:avLst/>
          </a:prstGeom>
        </p:spPr>
        <p:txBody>
          <a:bodyPr/>
          <a:lstStyle>
            <a:defPPr>
              <a:defRPr lang="en-US"/>
            </a:defPPr>
            <a:lvl1pPr marL="0" algn="l" defTabSz="914400" rtl="0" eaLnBrk="1" latinLnBrk="0" hangingPunct="1">
              <a:defRPr sz="900" kern="1200">
                <a:solidFill>
                  <a:schemeClr val="tx1">
                    <a:lumMod val="50000"/>
                    <a:lumOff val="50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1" dirty="0">
                <a:latin typeface="Arial" panose="020B0604020202020204" pitchFamily="34" charset="0"/>
              </a:rPr>
              <a:t>Do it </a:t>
            </a:r>
            <a:r>
              <a:rPr lang="en-US" b="1" dirty="0">
                <a:solidFill>
                  <a:srgbClr val="FF0000"/>
                </a:solidFill>
                <a:latin typeface="Arial" panose="020B0604020202020204" pitchFamily="34" charset="0"/>
              </a:rPr>
              <a:t>right.</a:t>
            </a:r>
            <a:r>
              <a:rPr lang="en-US" dirty="0">
                <a:latin typeface="Arial" panose="020B0604020202020204" pitchFamily="34" charset="0"/>
              </a:rPr>
              <a:t> | deltacontrols.com</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6174080"/>
            <a:ext cx="956778" cy="50191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9214" y="570432"/>
            <a:ext cx="3212326" cy="371825"/>
          </a:xfrm>
          <a:prstGeom prst="rect">
            <a:avLst/>
          </a:prstGeom>
        </p:spPr>
      </p:pic>
      <p:pic>
        <p:nvPicPr>
          <p:cNvPr id="8" name="Omni Healthcare CONFERE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
            <a:ext cx="12192000" cy="685800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617294"/>
            <a:ext cx="2675426" cy="500878"/>
          </a:xfrm>
          <a:prstGeom prst="rect">
            <a:avLst/>
          </a:prstGeom>
        </p:spPr>
      </p:pic>
      <p:sp>
        <p:nvSpPr>
          <p:cNvPr id="11" name="Rectangle 10"/>
          <p:cNvSpPr/>
          <p:nvPr/>
        </p:nvSpPr>
        <p:spPr>
          <a:xfrm>
            <a:off x="6471920" y="182880"/>
            <a:ext cx="5720080" cy="1319104"/>
          </a:xfrm>
          <a:prstGeom prst="rect">
            <a:avLst/>
          </a:prstGeom>
          <a:solidFill>
            <a:srgbClr val="FFFFFF">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6593840" y="349809"/>
            <a:ext cx="4790552" cy="1152175"/>
          </a:xfrm>
          <a:prstGeom prst="rect">
            <a:avLst/>
          </a:prstGeom>
          <a:noFill/>
        </p:spPr>
        <p:txBody>
          <a:bodyPr wrap="square" rtlCol="0">
            <a:spAutoFit/>
          </a:bodyPr>
          <a:lstStyle/>
          <a:p>
            <a:pPr algn="r">
              <a:lnSpc>
                <a:spcPts val="4000"/>
              </a:lnSpc>
              <a:spcBef>
                <a:spcPts val="50"/>
              </a:spcBef>
              <a:spcAft>
                <a:spcPts val="50"/>
              </a:spcAft>
            </a:pPr>
            <a:r>
              <a:rPr lang="en-CA" sz="4800" dirty="0">
                <a:latin typeface="Arial Black" panose="020B0A04020102020204" pitchFamily="34" charset="0"/>
              </a:rPr>
              <a:t>Sensor</a:t>
            </a:r>
            <a:br>
              <a:rPr lang="en-CA" sz="4800" dirty="0">
                <a:latin typeface="Arial Black" panose="020B0A04020102020204" pitchFamily="34" charset="0"/>
              </a:rPr>
            </a:br>
            <a:r>
              <a:rPr lang="en-CA" sz="4800" dirty="0">
                <a:solidFill>
                  <a:srgbClr val="58595B"/>
                </a:solidFill>
                <a:latin typeface="Arial Black" panose="020B0A04020102020204" pitchFamily="34" charset="0"/>
              </a:rPr>
              <a:t>Hub Location</a:t>
            </a:r>
          </a:p>
        </p:txBody>
      </p:sp>
    </p:spTree>
    <p:extLst>
      <p:ext uri="{BB962C8B-B14F-4D97-AF65-F5344CB8AC3E}">
        <p14:creationId xmlns:p14="http://schemas.microsoft.com/office/powerpoint/2010/main" val="292059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955" y="3011267"/>
            <a:ext cx="3474433" cy="3657298"/>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3620113"/>
          </a:xfrm>
          <a:prstGeom prst="rect">
            <a:avLst/>
          </a:prstGeom>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49113">
            <a:off x="4214534" y="109070"/>
            <a:ext cx="3963304" cy="2402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467356" y="4188893"/>
            <a:ext cx="5224675" cy="400110"/>
            <a:chOff x="467356" y="3873887"/>
            <a:chExt cx="5224675" cy="400110"/>
          </a:xfrm>
        </p:grpSpPr>
        <p:sp>
          <p:nvSpPr>
            <p:cNvPr id="19" name="TextBox 18"/>
            <p:cNvSpPr txBox="1"/>
            <p:nvPr/>
          </p:nvSpPr>
          <p:spPr>
            <a:xfrm>
              <a:off x="598865" y="3873887"/>
              <a:ext cx="5093166" cy="400110"/>
            </a:xfrm>
            <a:prstGeom prst="rect">
              <a:avLst/>
            </a:prstGeom>
            <a:noFill/>
          </p:spPr>
          <p:txBody>
            <a:bodyPr wrap="square" rtlCol="0">
              <a:spAutoFit/>
            </a:bodyPr>
            <a:lstStyle/>
            <a:p>
              <a:r>
                <a:rPr lang="en-US" sz="2000" dirty="0"/>
                <a:t>Closer to occupant</a:t>
              </a:r>
              <a:endParaRPr lang="en-US" sz="1600" dirty="0"/>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356" y="4002311"/>
              <a:ext cx="131508" cy="131508"/>
            </a:xfrm>
            <a:prstGeom prst="rect">
              <a:avLst/>
            </a:prstGeom>
          </p:spPr>
        </p:pic>
      </p:grpSp>
      <p:grpSp>
        <p:nvGrpSpPr>
          <p:cNvPr id="22" name="Group 21"/>
          <p:cNvGrpSpPr/>
          <p:nvPr/>
        </p:nvGrpSpPr>
        <p:grpSpPr>
          <a:xfrm>
            <a:off x="467356" y="4575446"/>
            <a:ext cx="5224675" cy="400110"/>
            <a:chOff x="467356" y="3873887"/>
            <a:chExt cx="5224675" cy="400110"/>
          </a:xfrm>
        </p:grpSpPr>
        <p:sp>
          <p:nvSpPr>
            <p:cNvPr id="23" name="TextBox 22"/>
            <p:cNvSpPr txBox="1"/>
            <p:nvPr/>
          </p:nvSpPr>
          <p:spPr>
            <a:xfrm>
              <a:off x="598865" y="3873887"/>
              <a:ext cx="5093166" cy="400110"/>
            </a:xfrm>
            <a:prstGeom prst="rect">
              <a:avLst/>
            </a:prstGeom>
            <a:noFill/>
          </p:spPr>
          <p:txBody>
            <a:bodyPr wrap="square" rtlCol="0">
              <a:spAutoFit/>
            </a:bodyPr>
            <a:lstStyle/>
            <a:p>
              <a:r>
                <a:rPr lang="en-US" sz="2000" dirty="0"/>
                <a:t>Avoids indirect sunlight</a:t>
              </a:r>
              <a:endParaRPr lang="en-US" sz="1600" dirty="0"/>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356" y="4002311"/>
              <a:ext cx="131508" cy="131508"/>
            </a:xfrm>
            <a:prstGeom prst="rect">
              <a:avLst/>
            </a:prstGeom>
          </p:spPr>
        </p:pic>
      </p:grpSp>
      <p:grpSp>
        <p:nvGrpSpPr>
          <p:cNvPr id="25" name="Group 24"/>
          <p:cNvGrpSpPr/>
          <p:nvPr/>
        </p:nvGrpSpPr>
        <p:grpSpPr>
          <a:xfrm>
            <a:off x="467356" y="4950245"/>
            <a:ext cx="5224675" cy="400110"/>
            <a:chOff x="467356" y="3873887"/>
            <a:chExt cx="5224675" cy="400110"/>
          </a:xfrm>
        </p:grpSpPr>
        <p:sp>
          <p:nvSpPr>
            <p:cNvPr id="26" name="TextBox 25"/>
            <p:cNvSpPr txBox="1"/>
            <p:nvPr/>
          </p:nvSpPr>
          <p:spPr>
            <a:xfrm>
              <a:off x="598865" y="3873887"/>
              <a:ext cx="5093166" cy="400110"/>
            </a:xfrm>
            <a:prstGeom prst="rect">
              <a:avLst/>
            </a:prstGeom>
            <a:noFill/>
          </p:spPr>
          <p:txBody>
            <a:bodyPr wrap="square" rtlCol="0">
              <a:spAutoFit/>
            </a:bodyPr>
            <a:lstStyle/>
            <a:p>
              <a:r>
                <a:rPr lang="en-US" sz="2000" dirty="0"/>
                <a:t>Optimal radio antenna position</a:t>
              </a:r>
              <a:endParaRPr lang="en-US" sz="1600" dirty="0"/>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356" y="4002311"/>
              <a:ext cx="131508" cy="131508"/>
            </a:xfrm>
            <a:prstGeom prst="rect">
              <a:avLst/>
            </a:prstGeom>
          </p:spPr>
        </p:pic>
      </p:grpSp>
      <p:grpSp>
        <p:nvGrpSpPr>
          <p:cNvPr id="29" name="Group 28"/>
          <p:cNvGrpSpPr/>
          <p:nvPr/>
        </p:nvGrpSpPr>
        <p:grpSpPr>
          <a:xfrm>
            <a:off x="467356" y="5313290"/>
            <a:ext cx="5224675" cy="400110"/>
            <a:chOff x="467356" y="3873887"/>
            <a:chExt cx="5224675" cy="400110"/>
          </a:xfrm>
        </p:grpSpPr>
        <p:sp>
          <p:nvSpPr>
            <p:cNvPr id="30" name="TextBox 29"/>
            <p:cNvSpPr txBox="1"/>
            <p:nvPr/>
          </p:nvSpPr>
          <p:spPr>
            <a:xfrm>
              <a:off x="598865" y="3873887"/>
              <a:ext cx="5093166" cy="400110"/>
            </a:xfrm>
            <a:prstGeom prst="rect">
              <a:avLst/>
            </a:prstGeom>
            <a:noFill/>
          </p:spPr>
          <p:txBody>
            <a:bodyPr wrap="square" rtlCol="0">
              <a:spAutoFit/>
            </a:bodyPr>
            <a:lstStyle/>
            <a:p>
              <a:r>
                <a:rPr lang="en-US" sz="2000" dirty="0"/>
                <a:t>Easy to move walls/equipment</a:t>
              </a:r>
              <a:endParaRPr lang="en-US" sz="1600" dirty="0"/>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356" y="4002311"/>
              <a:ext cx="131508" cy="131508"/>
            </a:xfrm>
            <a:prstGeom prst="rect">
              <a:avLst/>
            </a:prstGeom>
          </p:spPr>
        </p:pic>
      </p:grpSp>
      <p:grpSp>
        <p:nvGrpSpPr>
          <p:cNvPr id="33" name="Group 32"/>
          <p:cNvGrpSpPr/>
          <p:nvPr/>
        </p:nvGrpSpPr>
        <p:grpSpPr>
          <a:xfrm>
            <a:off x="467356" y="5688089"/>
            <a:ext cx="5224675" cy="400110"/>
            <a:chOff x="467356" y="3873887"/>
            <a:chExt cx="5224675" cy="400110"/>
          </a:xfrm>
        </p:grpSpPr>
        <p:sp>
          <p:nvSpPr>
            <p:cNvPr id="34" name="TextBox 33"/>
            <p:cNvSpPr txBox="1"/>
            <p:nvPr/>
          </p:nvSpPr>
          <p:spPr>
            <a:xfrm>
              <a:off x="598865" y="3873887"/>
              <a:ext cx="5093166" cy="400110"/>
            </a:xfrm>
            <a:prstGeom prst="rect">
              <a:avLst/>
            </a:prstGeom>
            <a:noFill/>
          </p:spPr>
          <p:txBody>
            <a:bodyPr wrap="square" rtlCol="0">
              <a:spAutoFit/>
            </a:bodyPr>
            <a:lstStyle/>
            <a:p>
              <a:r>
                <a:rPr lang="en-US" sz="2000" dirty="0"/>
                <a:t>Solution for wall acne</a:t>
              </a:r>
              <a:endParaRPr lang="en-US" sz="1600" dirty="0"/>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356" y="4002311"/>
              <a:ext cx="131508" cy="131508"/>
            </a:xfrm>
            <a:prstGeom prst="rect">
              <a:avLst/>
            </a:prstGeom>
          </p:spPr>
        </p:pic>
      </p:grpSp>
      <p:grpSp>
        <p:nvGrpSpPr>
          <p:cNvPr id="39" name="Group 38"/>
          <p:cNvGrpSpPr/>
          <p:nvPr/>
        </p:nvGrpSpPr>
        <p:grpSpPr>
          <a:xfrm>
            <a:off x="7158510" y="4578883"/>
            <a:ext cx="5224674" cy="400110"/>
            <a:chOff x="7158510" y="3878863"/>
            <a:chExt cx="5224674" cy="400110"/>
          </a:xfrm>
        </p:grpSpPr>
        <p:sp>
          <p:nvSpPr>
            <p:cNvPr id="37" name="TextBox 36"/>
            <p:cNvSpPr txBox="1"/>
            <p:nvPr/>
          </p:nvSpPr>
          <p:spPr>
            <a:xfrm>
              <a:off x="7290018" y="3878863"/>
              <a:ext cx="5093166" cy="400110"/>
            </a:xfrm>
            <a:prstGeom prst="rect">
              <a:avLst/>
            </a:prstGeom>
            <a:noFill/>
          </p:spPr>
          <p:txBody>
            <a:bodyPr wrap="square" rtlCol="0">
              <a:spAutoFit/>
            </a:bodyPr>
            <a:lstStyle/>
            <a:p>
              <a:r>
                <a:rPr lang="en-US" sz="2000" dirty="0"/>
                <a:t>Occupancy detection</a:t>
              </a:r>
              <a:endParaRPr lang="en-US" sz="1600" dirty="0"/>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8510" y="3997476"/>
              <a:ext cx="131508" cy="131508"/>
            </a:xfrm>
            <a:prstGeom prst="rect">
              <a:avLst/>
            </a:prstGeom>
          </p:spPr>
        </p:pic>
      </p:grpSp>
      <p:grpSp>
        <p:nvGrpSpPr>
          <p:cNvPr id="40" name="Group 39"/>
          <p:cNvGrpSpPr/>
          <p:nvPr/>
        </p:nvGrpSpPr>
        <p:grpSpPr>
          <a:xfrm>
            <a:off x="7158510" y="4944451"/>
            <a:ext cx="5224674" cy="400110"/>
            <a:chOff x="7158510" y="3878863"/>
            <a:chExt cx="5224674" cy="400110"/>
          </a:xfrm>
        </p:grpSpPr>
        <p:sp>
          <p:nvSpPr>
            <p:cNvPr id="41" name="TextBox 40"/>
            <p:cNvSpPr txBox="1"/>
            <p:nvPr/>
          </p:nvSpPr>
          <p:spPr>
            <a:xfrm>
              <a:off x="7290018" y="3878863"/>
              <a:ext cx="5093166" cy="400110"/>
            </a:xfrm>
            <a:prstGeom prst="rect">
              <a:avLst/>
            </a:prstGeom>
            <a:noFill/>
          </p:spPr>
          <p:txBody>
            <a:bodyPr wrap="square" rtlCol="0">
              <a:spAutoFit/>
            </a:bodyPr>
            <a:lstStyle/>
            <a:p>
              <a:r>
                <a:rPr lang="en-US" sz="2000" dirty="0"/>
                <a:t>Tamper avoidance</a:t>
              </a:r>
              <a:endParaRPr lang="en-US" sz="1600" dirty="0"/>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8510" y="3997476"/>
              <a:ext cx="131508" cy="131508"/>
            </a:xfrm>
            <a:prstGeom prst="rect">
              <a:avLst/>
            </a:prstGeom>
          </p:spPr>
        </p:pic>
      </p:grpSp>
      <p:grpSp>
        <p:nvGrpSpPr>
          <p:cNvPr id="43" name="Group 42"/>
          <p:cNvGrpSpPr/>
          <p:nvPr/>
        </p:nvGrpSpPr>
        <p:grpSpPr>
          <a:xfrm>
            <a:off x="7158510" y="5310019"/>
            <a:ext cx="5224674" cy="400110"/>
            <a:chOff x="7158510" y="3878863"/>
            <a:chExt cx="5224674" cy="400110"/>
          </a:xfrm>
        </p:grpSpPr>
        <p:sp>
          <p:nvSpPr>
            <p:cNvPr id="44" name="TextBox 43"/>
            <p:cNvSpPr txBox="1"/>
            <p:nvPr/>
          </p:nvSpPr>
          <p:spPr>
            <a:xfrm>
              <a:off x="7290018" y="3878863"/>
              <a:ext cx="5093166" cy="400110"/>
            </a:xfrm>
            <a:prstGeom prst="rect">
              <a:avLst/>
            </a:prstGeom>
            <a:noFill/>
          </p:spPr>
          <p:txBody>
            <a:bodyPr wrap="square" rtlCol="0">
              <a:spAutoFit/>
            </a:bodyPr>
            <a:lstStyle/>
            <a:p>
              <a:r>
                <a:rPr lang="en-US" sz="2000" dirty="0"/>
                <a:t>Open office cubicles</a:t>
              </a:r>
              <a:endParaRPr lang="en-US" sz="1600" dirty="0"/>
            </a:p>
          </p:txBody>
        </p:sp>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8510" y="3997476"/>
              <a:ext cx="131508" cy="131508"/>
            </a:xfrm>
            <a:prstGeom prst="rect">
              <a:avLst/>
            </a:prstGeom>
          </p:spPr>
        </p:pic>
      </p:grpSp>
      <p:grpSp>
        <p:nvGrpSpPr>
          <p:cNvPr id="46" name="Group 45"/>
          <p:cNvGrpSpPr/>
          <p:nvPr/>
        </p:nvGrpSpPr>
        <p:grpSpPr>
          <a:xfrm>
            <a:off x="7158510" y="5692427"/>
            <a:ext cx="5224674" cy="400110"/>
            <a:chOff x="7158510" y="3878863"/>
            <a:chExt cx="5224674" cy="400110"/>
          </a:xfrm>
        </p:grpSpPr>
        <p:sp>
          <p:nvSpPr>
            <p:cNvPr id="47" name="TextBox 46"/>
            <p:cNvSpPr txBox="1"/>
            <p:nvPr/>
          </p:nvSpPr>
          <p:spPr>
            <a:xfrm>
              <a:off x="7290018" y="3878863"/>
              <a:ext cx="5093166" cy="400110"/>
            </a:xfrm>
            <a:prstGeom prst="rect">
              <a:avLst/>
            </a:prstGeom>
            <a:noFill/>
          </p:spPr>
          <p:txBody>
            <a:bodyPr wrap="square" rtlCol="0">
              <a:spAutoFit/>
            </a:bodyPr>
            <a:lstStyle/>
            <a:p>
              <a:r>
                <a:rPr lang="en-US" sz="2000" dirty="0"/>
                <a:t>T-bar vs wall installation</a:t>
              </a:r>
              <a:endParaRPr lang="en-US" sz="1600" dirty="0"/>
            </a:p>
          </p:txBody>
        </p:sp>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8510" y="3997476"/>
              <a:ext cx="131508" cy="131508"/>
            </a:xfrm>
            <a:prstGeom prst="rect">
              <a:avLst/>
            </a:prstGeom>
          </p:spPr>
        </p:pic>
      </p:grpSp>
      <p:sp>
        <p:nvSpPr>
          <p:cNvPr id="49" name="TextBox 48"/>
          <p:cNvSpPr txBox="1"/>
          <p:nvPr/>
        </p:nvSpPr>
        <p:spPr>
          <a:xfrm>
            <a:off x="6607032" y="4199500"/>
            <a:ext cx="5093166" cy="400110"/>
          </a:xfrm>
          <a:prstGeom prst="rect">
            <a:avLst/>
          </a:prstGeom>
          <a:noFill/>
        </p:spPr>
        <p:txBody>
          <a:bodyPr wrap="square" rtlCol="0">
            <a:spAutoFit/>
          </a:bodyPr>
          <a:lstStyle/>
          <a:p>
            <a:r>
              <a:rPr lang="en-US" sz="2000" dirty="0"/>
              <a:t>Ideal location for:</a:t>
            </a:r>
            <a:endParaRPr lang="en-US" sz="1600" dirty="0"/>
          </a:p>
        </p:txBody>
      </p:sp>
      <p:sp>
        <p:nvSpPr>
          <p:cNvPr id="36" name="TextBox 35"/>
          <p:cNvSpPr txBox="1"/>
          <p:nvPr/>
        </p:nvSpPr>
        <p:spPr>
          <a:xfrm>
            <a:off x="3300714" y="2908279"/>
            <a:ext cx="5590572" cy="605294"/>
          </a:xfrm>
          <a:prstGeom prst="rect">
            <a:avLst/>
          </a:prstGeom>
          <a:noFill/>
        </p:spPr>
        <p:txBody>
          <a:bodyPr wrap="square" rtlCol="0">
            <a:spAutoFit/>
          </a:bodyPr>
          <a:lstStyle/>
          <a:p>
            <a:pPr algn="ctr">
              <a:lnSpc>
                <a:spcPts val="4000"/>
              </a:lnSpc>
              <a:spcBef>
                <a:spcPts val="50"/>
              </a:spcBef>
              <a:spcAft>
                <a:spcPts val="50"/>
              </a:spcAft>
            </a:pPr>
            <a:r>
              <a:rPr lang="en-CA" sz="6600" dirty="0">
                <a:solidFill>
                  <a:srgbClr val="88898D"/>
                </a:solidFill>
                <a:latin typeface="Arial Black" panose="020B0A04020102020204" pitchFamily="34" charset="0"/>
              </a:rPr>
              <a:t>Location</a:t>
            </a:r>
          </a:p>
        </p:txBody>
      </p:sp>
    </p:spTree>
    <p:extLst>
      <p:ext uri="{BB962C8B-B14F-4D97-AF65-F5344CB8AC3E}">
        <p14:creationId xmlns:p14="http://schemas.microsoft.com/office/powerpoint/2010/main" val="1801220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50"/>
                                        <p:tgtEl>
                                          <p:spTgt spid="2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250"/>
                                        <p:tgtEl>
                                          <p:spTgt spid="2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250"/>
                                        <p:tgtEl>
                                          <p:spTgt spid="33"/>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250"/>
                                        <p:tgtEl>
                                          <p:spTgt spid="49"/>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50"/>
                                        <p:tgtEl>
                                          <p:spTgt spid="39"/>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250"/>
                                        <p:tgtEl>
                                          <p:spTgt spid="40"/>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250"/>
                                        <p:tgtEl>
                                          <p:spTgt spid="43"/>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955" y="3011267"/>
            <a:ext cx="3474433" cy="365729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362011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2522" y="231017"/>
            <a:ext cx="6826955" cy="3389096"/>
          </a:xfrm>
          <a:prstGeom prst="rect">
            <a:avLst/>
          </a:prstGeom>
        </p:spPr>
      </p:pic>
      <p:grpSp>
        <p:nvGrpSpPr>
          <p:cNvPr id="10" name="Group 9"/>
          <p:cNvGrpSpPr/>
          <p:nvPr/>
        </p:nvGrpSpPr>
        <p:grpSpPr>
          <a:xfrm>
            <a:off x="467355" y="3810159"/>
            <a:ext cx="5465093" cy="1439898"/>
            <a:chOff x="467356" y="3925189"/>
            <a:chExt cx="4951352" cy="1439898"/>
          </a:xfrm>
        </p:grpSpPr>
        <p:grpSp>
          <p:nvGrpSpPr>
            <p:cNvPr id="8" name="Group 7"/>
            <p:cNvGrpSpPr/>
            <p:nvPr/>
          </p:nvGrpSpPr>
          <p:grpSpPr>
            <a:xfrm>
              <a:off x="467356" y="4287869"/>
              <a:ext cx="4951352" cy="1077218"/>
              <a:chOff x="467356" y="4287869"/>
              <a:chExt cx="4951352" cy="1077218"/>
            </a:xfrm>
          </p:grpSpPr>
          <p:sp>
            <p:nvSpPr>
              <p:cNvPr id="14" name="TextBox 13"/>
              <p:cNvSpPr txBox="1"/>
              <p:nvPr/>
            </p:nvSpPr>
            <p:spPr>
              <a:xfrm>
                <a:off x="598865" y="4287869"/>
                <a:ext cx="4819843" cy="1077218"/>
              </a:xfrm>
              <a:prstGeom prst="rect">
                <a:avLst/>
              </a:prstGeom>
              <a:noFill/>
            </p:spPr>
            <p:txBody>
              <a:bodyPr wrap="square" rtlCol="0">
                <a:spAutoFit/>
              </a:bodyPr>
              <a:lstStyle/>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Sensing and control </a:t>
                </a:r>
                <a:r>
                  <a:rPr lang="en-US" sz="1600" dirty="0" smtClean="0"/>
                  <a:t>wireless/</a:t>
                </a:r>
                <a:r>
                  <a:rPr lang="en-US" sz="1600" dirty="0" err="1" smtClean="0"/>
                  <a:t>batteryless</a:t>
                </a:r>
                <a:r>
                  <a:rPr lang="en-US" sz="1600" dirty="0" smtClean="0"/>
                  <a:t> devices</a:t>
                </a:r>
                <a:endParaRPr lang="en-US" sz="1600" dirty="0"/>
              </a:p>
              <a:p>
                <a:pPr marL="285750" indent="-285750">
                  <a:buFont typeface="Arial" panose="020B0604020202020204" pitchFamily="34" charset="0"/>
                  <a:buChar char="•"/>
                </a:pPr>
                <a:r>
                  <a:rPr lang="en-US" sz="1600" dirty="0" smtClean="0"/>
                  <a:t>Window </a:t>
                </a:r>
                <a:r>
                  <a:rPr lang="en-US" sz="1600" dirty="0"/>
                  <a:t>/ door </a:t>
                </a:r>
                <a:r>
                  <a:rPr lang="en-US" sz="1600" dirty="0" smtClean="0"/>
                  <a:t>contacts</a:t>
                </a:r>
              </a:p>
              <a:p>
                <a:pPr marL="285750" indent="-285750">
                  <a:buFont typeface="Arial" panose="020B0604020202020204" pitchFamily="34" charset="0"/>
                  <a:buChar char="•"/>
                </a:pPr>
                <a:r>
                  <a:rPr lang="en-US" sz="1600" dirty="0" smtClean="0"/>
                  <a:t>Firmware support available 2021</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356" y="4429418"/>
                <a:ext cx="131508" cy="131508"/>
              </a:xfrm>
              <a:prstGeom prst="rect">
                <a:avLst/>
              </a:prstGeom>
            </p:spPr>
          </p:pic>
        </p:gr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864" y="3925189"/>
              <a:ext cx="1158129" cy="569983"/>
            </a:xfrm>
            <a:prstGeom prst="rect">
              <a:avLst/>
            </a:prstGeom>
          </p:spPr>
        </p:pic>
      </p:grpSp>
      <p:grpSp>
        <p:nvGrpSpPr>
          <p:cNvPr id="11" name="Group 10"/>
          <p:cNvGrpSpPr/>
          <p:nvPr/>
        </p:nvGrpSpPr>
        <p:grpSpPr>
          <a:xfrm>
            <a:off x="467356" y="5391606"/>
            <a:ext cx="6000351" cy="1428210"/>
            <a:chOff x="467356" y="5388333"/>
            <a:chExt cx="4951352" cy="1428210"/>
          </a:xfrm>
        </p:grpSpPr>
        <p:grpSp>
          <p:nvGrpSpPr>
            <p:cNvPr id="18" name="Group 17"/>
            <p:cNvGrpSpPr/>
            <p:nvPr/>
          </p:nvGrpSpPr>
          <p:grpSpPr>
            <a:xfrm>
              <a:off x="467356" y="5739325"/>
              <a:ext cx="4951352" cy="1077218"/>
              <a:chOff x="467356" y="4287869"/>
              <a:chExt cx="4951352" cy="1077218"/>
            </a:xfrm>
          </p:grpSpPr>
          <p:sp>
            <p:nvSpPr>
              <p:cNvPr id="20" name="TextBox 19"/>
              <p:cNvSpPr txBox="1"/>
              <p:nvPr/>
            </p:nvSpPr>
            <p:spPr>
              <a:xfrm>
                <a:off x="598865" y="4287869"/>
                <a:ext cx="4819843" cy="1077218"/>
              </a:xfrm>
              <a:prstGeom prst="rect">
                <a:avLst/>
              </a:prstGeom>
              <a:noFill/>
            </p:spPr>
            <p:txBody>
              <a:bodyPr wrap="square" rtlCol="0">
                <a:spAutoFit/>
              </a:bodyPr>
              <a:lstStyle/>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BLE </a:t>
                </a:r>
                <a:r>
                  <a:rPr lang="en-US" sz="1600" dirty="0" err="1"/>
                  <a:t>E</a:t>
                </a:r>
                <a:r>
                  <a:rPr lang="en-US" sz="1600" dirty="0" err="1" smtClean="0"/>
                  <a:t>ddystone</a:t>
                </a:r>
                <a:r>
                  <a:rPr lang="en-US" sz="1600" dirty="0" smtClean="0"/>
                  <a:t>-UID Beacon – Indoor tracking applications </a:t>
                </a:r>
                <a:endParaRPr lang="en-US" sz="1600" dirty="0"/>
              </a:p>
              <a:p>
                <a:pPr marL="285750" indent="-285750">
                  <a:buFont typeface="Arial" panose="020B0604020202020204" pitchFamily="34" charset="0"/>
                  <a:buChar char="•"/>
                </a:pPr>
                <a:r>
                  <a:rPr lang="en-US" sz="1600" dirty="0" smtClean="0"/>
                  <a:t>BLE </a:t>
                </a:r>
                <a:r>
                  <a:rPr lang="en-US" sz="1600" dirty="0"/>
                  <a:t>5.0 </a:t>
                </a:r>
                <a:r>
                  <a:rPr lang="en-US" sz="1600" dirty="0" smtClean="0"/>
                  <a:t>interface – Used for rapid configuration and custom applications</a:t>
                </a:r>
                <a:endParaRPr lang="en-US" sz="1600" dirty="0"/>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356" y="4429418"/>
                <a:ext cx="131508" cy="131508"/>
              </a:xfrm>
              <a:prstGeom prst="rect">
                <a:avLst/>
              </a:prstGeom>
            </p:spPr>
          </p:pic>
        </p:grpSp>
        <p:pic>
          <p:nvPicPr>
            <p:cNvPr id="22" name="Picture 2" descr="Image result for bluetooth icon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864" y="5388333"/>
              <a:ext cx="624049" cy="624049"/>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3300714" y="2908279"/>
            <a:ext cx="5590572" cy="700000"/>
          </a:xfrm>
          <a:prstGeom prst="rect">
            <a:avLst/>
          </a:prstGeom>
          <a:noFill/>
        </p:spPr>
        <p:txBody>
          <a:bodyPr wrap="square" rtlCol="0">
            <a:spAutoFit/>
          </a:bodyPr>
          <a:lstStyle/>
          <a:p>
            <a:pPr algn="ctr">
              <a:lnSpc>
                <a:spcPts val="4000"/>
              </a:lnSpc>
              <a:spcBef>
                <a:spcPts val="50"/>
              </a:spcBef>
              <a:spcAft>
                <a:spcPts val="50"/>
              </a:spcAft>
            </a:pPr>
            <a:r>
              <a:rPr lang="en-CA" sz="6600" dirty="0">
                <a:solidFill>
                  <a:srgbClr val="58595B"/>
                </a:solidFill>
                <a:latin typeface="Arial Black" panose="020B0A04020102020204" pitchFamily="34" charset="0"/>
              </a:rPr>
              <a:t>Wireless</a:t>
            </a:r>
          </a:p>
        </p:txBody>
      </p:sp>
      <p:pic>
        <p:nvPicPr>
          <p:cNvPr id="28" name="Google Shape;601;p90"/>
          <p:cNvPicPr preferRelativeResize="0"/>
          <p:nvPr/>
        </p:nvPicPr>
        <p:blipFill>
          <a:blip r:embed="rId9">
            <a:alphaModFix/>
            <a:extLst>
              <a:ext uri="{BEBA8EAE-BF5A-486C-A8C5-ECC9F3942E4B}">
                <a14:imgProps xmlns:a14="http://schemas.microsoft.com/office/drawing/2010/main">
                  <a14:imgLayer r:embed="rId10">
                    <a14:imgEffect>
                      <a14:backgroundRemoval t="633" b="98101" l="9402" r="95726">
                        <a14:foregroundMark x1="48504" y1="24051" x2="68162" y2="31435"/>
                        <a14:foregroundMark x1="60256" y1="56118" x2="66667" y2="56540"/>
                        <a14:foregroundMark x1="56197" y1="66034" x2="60897" y2="66245"/>
                        <a14:foregroundMark x1="51068" y1="75316" x2="56197" y2="76582"/>
                        <a14:foregroundMark x1="38462" y1="63502" x2="37607" y2="68565"/>
                        <a14:foregroundMark x1="71581" y1="48523" x2="71581" y2="48523"/>
                        <a14:foregroundMark x1="87393" y1="41772" x2="87393" y2="41772"/>
                        <a14:foregroundMark x1="84402" y1="33966" x2="84402" y2="33966"/>
                        <a14:foregroundMark x1="77137" y1="30169" x2="77137" y2="30169"/>
                      </a14:backgroundRemoval>
                    </a14:imgEffect>
                  </a14:imgLayer>
                </a14:imgProps>
              </a:ext>
            </a:extLst>
          </a:blip>
          <a:stretch>
            <a:fillRect/>
          </a:stretch>
        </p:blipFill>
        <p:spPr>
          <a:xfrm>
            <a:off x="6835380" y="5469254"/>
            <a:ext cx="832925" cy="754975"/>
          </a:xfrm>
          <a:prstGeom prst="rect">
            <a:avLst/>
          </a:prstGeom>
          <a:noFill/>
          <a:ln>
            <a:noFill/>
          </a:ln>
        </p:spPr>
      </p:pic>
      <p:sp>
        <p:nvSpPr>
          <p:cNvPr id="30" name="TextBox 29"/>
          <p:cNvSpPr txBox="1"/>
          <p:nvPr/>
        </p:nvSpPr>
        <p:spPr>
          <a:xfrm>
            <a:off x="7746001" y="5141184"/>
            <a:ext cx="4008933" cy="1138773"/>
          </a:xfrm>
          <a:prstGeom prst="rect">
            <a:avLst/>
          </a:prstGeom>
          <a:noFill/>
        </p:spPr>
        <p:txBody>
          <a:bodyPr wrap="square" rtlCol="0">
            <a:spAutoFit/>
          </a:bodyPr>
          <a:lstStyle/>
          <a:p>
            <a:pPr marL="285750" indent="-285750">
              <a:buFont typeface="Arial" panose="020B0604020202020204" pitchFamily="34" charset="0"/>
              <a:buChar char="•"/>
            </a:pPr>
            <a:endParaRPr lang="en-US" sz="1600" dirty="0"/>
          </a:p>
          <a:p>
            <a:r>
              <a:rPr lang="en-US" sz="2000" b="1" dirty="0" smtClean="0">
                <a:latin typeface="+mj-lt"/>
              </a:rPr>
              <a:t>NFC</a:t>
            </a:r>
            <a:endParaRPr lang="en-US" sz="2000" b="1" dirty="0">
              <a:latin typeface="+mj-lt"/>
            </a:endParaRPr>
          </a:p>
          <a:p>
            <a:pPr marL="285750" indent="-285750">
              <a:buFont typeface="Arial" panose="020B0604020202020204" pitchFamily="34" charset="0"/>
              <a:buChar char="•"/>
            </a:pPr>
            <a:r>
              <a:rPr lang="en-US" sz="1600" dirty="0" smtClean="0"/>
              <a:t>Used for setup and configuration when unit is unpowered.</a:t>
            </a:r>
            <a:endParaRPr lang="en-US" sz="1600" dirty="0"/>
          </a:p>
        </p:txBody>
      </p:sp>
      <p:pic>
        <p:nvPicPr>
          <p:cNvPr id="37" name="Picture 2" descr="Image result for ir blaster ic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6864297" y="3856397"/>
            <a:ext cx="805364" cy="74473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7798921" y="3859578"/>
            <a:ext cx="4008933" cy="1138773"/>
          </a:xfrm>
          <a:prstGeom prst="rect">
            <a:avLst/>
          </a:prstGeom>
          <a:noFill/>
        </p:spPr>
        <p:txBody>
          <a:bodyPr wrap="square" rtlCol="0">
            <a:spAutoFit/>
          </a:bodyPr>
          <a:lstStyle/>
          <a:p>
            <a:r>
              <a:rPr lang="en-US" sz="2000" b="1" dirty="0" smtClean="0">
                <a:latin typeface="+mj-lt"/>
              </a:rPr>
              <a:t>IR </a:t>
            </a:r>
            <a:r>
              <a:rPr lang="en-US" sz="2000" b="1" dirty="0">
                <a:latin typeface="+mj-lt"/>
              </a:rPr>
              <a:t>BLASTER</a:t>
            </a:r>
          </a:p>
          <a:p>
            <a:pPr marL="285750" indent="-285750">
              <a:buFont typeface="Arial" panose="020B0604020202020204" pitchFamily="34" charset="0"/>
              <a:buChar char="•"/>
            </a:pPr>
            <a:r>
              <a:rPr lang="en-US" sz="1600" dirty="0"/>
              <a:t>Sensing and control </a:t>
            </a:r>
            <a:r>
              <a:rPr lang="en-US" sz="1600" dirty="0" smtClean="0"/>
              <a:t>devices </a:t>
            </a:r>
            <a:br>
              <a:rPr lang="en-US" sz="1600" dirty="0" smtClean="0"/>
            </a:br>
            <a:r>
              <a:rPr lang="en-US" sz="1600" dirty="0" smtClean="0"/>
              <a:t>(Send and Receive)</a:t>
            </a:r>
            <a:endParaRPr lang="en-US" sz="1600" dirty="0"/>
          </a:p>
          <a:p>
            <a:pPr marL="285750" indent="-285750">
              <a:buFont typeface="Arial" panose="020B0604020202020204" pitchFamily="34" charset="0"/>
              <a:buChar char="•"/>
            </a:pPr>
            <a:r>
              <a:rPr lang="en-US" sz="1600" dirty="0" smtClean="0"/>
              <a:t>Supports 12 programmable IR codes</a:t>
            </a:r>
            <a:endParaRPr lang="en-US" sz="1600" dirty="0"/>
          </a:p>
        </p:txBody>
      </p:sp>
    </p:spTree>
    <p:extLst>
      <p:ext uri="{BB962C8B-B14F-4D97-AF65-F5344CB8AC3E}">
        <p14:creationId xmlns:p14="http://schemas.microsoft.com/office/powerpoint/2010/main" val="7288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3000" tmFilter="0, 0; .2, .5; .8, .5; 1, 0"/>
                                        <p:tgtEl>
                                          <p:spTgt spid="4"/>
                                        </p:tgtEl>
                                      </p:cBhvr>
                                    </p:animEffect>
                                    <p:animScale>
                                      <p:cBhvr>
                                        <p:cTn id="7" dur="1500" autoRev="1" fill="hold"/>
                                        <p:tgtEl>
                                          <p:spTgt spid="4"/>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8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nodeType="withEffect">
                                  <p:stCondLst>
                                    <p:cond delay="19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29"/>
            <a:ext cx="12192000" cy="3620113"/>
          </a:xfrm>
          <a:prstGeom prst="rect">
            <a:avLst/>
          </a:prstGeom>
        </p:spPr>
      </p:pic>
      <p:grpSp>
        <p:nvGrpSpPr>
          <p:cNvPr id="34" name="Group 33"/>
          <p:cNvGrpSpPr/>
          <p:nvPr/>
        </p:nvGrpSpPr>
        <p:grpSpPr>
          <a:xfrm>
            <a:off x="1999845" y="5710855"/>
            <a:ext cx="1359180" cy="1150297"/>
            <a:chOff x="4247026" y="269188"/>
            <a:chExt cx="1523075" cy="1133214"/>
          </a:xfrm>
        </p:grpSpPr>
        <p:pic>
          <p:nvPicPr>
            <p:cNvPr id="35" name="Google Shape;541;p8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247026" y="269188"/>
              <a:ext cx="704601" cy="704601"/>
            </a:xfrm>
            <a:prstGeom prst="rect">
              <a:avLst/>
            </a:prstGeom>
            <a:noFill/>
            <a:ln>
              <a:noFill/>
            </a:ln>
          </p:spPr>
        </p:pic>
        <p:pic>
          <p:nvPicPr>
            <p:cNvPr id="36" name="Google Shape;542;p8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065500" y="269188"/>
              <a:ext cx="704601" cy="704601"/>
            </a:xfrm>
            <a:prstGeom prst="rect">
              <a:avLst/>
            </a:prstGeom>
            <a:noFill/>
            <a:ln>
              <a:noFill/>
            </a:ln>
          </p:spPr>
        </p:pic>
        <p:sp>
          <p:nvSpPr>
            <p:cNvPr id="37" name="Google Shape;543;p86"/>
            <p:cNvSpPr txBox="1"/>
            <p:nvPr/>
          </p:nvSpPr>
          <p:spPr>
            <a:xfrm>
              <a:off x="4549075" y="1041637"/>
              <a:ext cx="1130961" cy="360765"/>
            </a:xfrm>
            <a:prstGeom prst="rect">
              <a:avLst/>
            </a:prstGeom>
            <a:noFill/>
            <a:ln>
              <a:noFill/>
            </a:ln>
          </p:spPr>
          <p:txBody>
            <a:bodyPr spcFirstLastPara="1" wrap="square" lIns="45713" tIns="45713" rIns="45713" bIns="45713"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dk1"/>
                  </a:solidFill>
                  <a:latin typeface="Overpass"/>
                  <a:ea typeface="Overpass"/>
                  <a:cs typeface="Overpass"/>
                  <a:sym typeface="Overpass"/>
                </a:rPr>
                <a:t>Dual Ethernet</a:t>
              </a:r>
              <a:endParaRPr sz="1200" dirty="0"/>
            </a:p>
          </p:txBody>
        </p:sp>
      </p:grpSp>
      <p:grpSp>
        <p:nvGrpSpPr>
          <p:cNvPr id="38" name="Group 37"/>
          <p:cNvGrpSpPr/>
          <p:nvPr/>
        </p:nvGrpSpPr>
        <p:grpSpPr>
          <a:xfrm>
            <a:off x="3648404" y="5695794"/>
            <a:ext cx="1004633" cy="1047427"/>
            <a:chOff x="8733151" y="2190891"/>
            <a:chExt cx="1104905" cy="1311188"/>
          </a:xfrm>
        </p:grpSpPr>
        <p:sp>
          <p:nvSpPr>
            <p:cNvPr id="39" name="Google Shape;540;p86"/>
            <p:cNvSpPr txBox="1"/>
            <p:nvPr/>
          </p:nvSpPr>
          <p:spPr>
            <a:xfrm>
              <a:off x="8780565" y="3165521"/>
              <a:ext cx="1057491" cy="336558"/>
            </a:xfrm>
            <a:prstGeom prst="rect">
              <a:avLst/>
            </a:prstGeom>
            <a:noFill/>
            <a:ln>
              <a:noFill/>
            </a:ln>
          </p:spPr>
          <p:txBody>
            <a:bodyPr spcFirstLastPara="1" wrap="square" lIns="45713" tIns="45713" rIns="45713" bIns="45713"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solidFill>
                    <a:schemeClr val="dk1"/>
                  </a:solidFill>
                  <a:latin typeface="Overpass"/>
                  <a:ea typeface="Overpass"/>
                  <a:cs typeface="Overpass"/>
                  <a:sym typeface="Overpass"/>
                </a:rPr>
                <a:t>BLE 5.0</a:t>
              </a:r>
              <a:endParaRPr sz="1200" dirty="0"/>
            </a:p>
          </p:txBody>
        </p:sp>
        <p:pic>
          <p:nvPicPr>
            <p:cNvPr id="40" name="Picture 3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33151" y="2190891"/>
              <a:ext cx="1046879" cy="1013417"/>
            </a:xfrm>
            <a:prstGeom prst="rect">
              <a:avLst/>
            </a:prstGeom>
          </p:spPr>
        </p:pic>
      </p:grpSp>
      <p:pic>
        <p:nvPicPr>
          <p:cNvPr id="42" name="Google Shape;536;p86"/>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7356700" y="5812026"/>
            <a:ext cx="1676420" cy="634745"/>
          </a:xfrm>
          <a:prstGeom prst="rect">
            <a:avLst/>
          </a:prstGeom>
          <a:noFill/>
          <a:ln>
            <a:noFill/>
          </a:ln>
        </p:spPr>
      </p:pic>
      <p:pic>
        <p:nvPicPr>
          <p:cNvPr id="43" name="Picture 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65661" y="5640827"/>
            <a:ext cx="1139608" cy="1086001"/>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277320" y="5868155"/>
            <a:ext cx="2388428" cy="627620"/>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3692" y="5710855"/>
            <a:ext cx="837088" cy="837088"/>
          </a:xfrm>
          <a:prstGeom prst="rect">
            <a:avLst/>
          </a:prstGeom>
        </p:spPr>
      </p:pic>
      <p:sp>
        <p:nvSpPr>
          <p:cNvPr id="19" name="TextBox 18"/>
          <p:cNvSpPr txBox="1"/>
          <p:nvPr/>
        </p:nvSpPr>
        <p:spPr>
          <a:xfrm>
            <a:off x="722365" y="379161"/>
            <a:ext cx="4996543" cy="1118255"/>
          </a:xfrm>
          <a:prstGeom prst="rect">
            <a:avLst/>
          </a:prstGeom>
          <a:noFill/>
        </p:spPr>
        <p:txBody>
          <a:bodyPr wrap="square" rtlCol="0">
            <a:spAutoFit/>
          </a:bodyPr>
          <a:lstStyle/>
          <a:p>
            <a:pPr>
              <a:lnSpc>
                <a:spcPts val="4000"/>
              </a:lnSpc>
              <a:spcBef>
                <a:spcPts val="50"/>
              </a:spcBef>
              <a:spcAft>
                <a:spcPts val="50"/>
              </a:spcAft>
            </a:pPr>
            <a:r>
              <a:rPr lang="en-CA" sz="4800" dirty="0">
                <a:solidFill>
                  <a:srgbClr val="E31937"/>
                </a:solidFill>
                <a:latin typeface="Arial Black" panose="020B0A04020102020204" pitchFamily="34" charset="0"/>
              </a:rPr>
              <a:t>Standard</a:t>
            </a:r>
            <a:r>
              <a:rPr lang="en-CA" sz="4800" dirty="0">
                <a:latin typeface="Arial Black" panose="020B0A04020102020204" pitchFamily="34" charset="0"/>
              </a:rPr>
              <a:t/>
            </a:r>
            <a:br>
              <a:rPr lang="en-CA" sz="4800" dirty="0">
                <a:latin typeface="Arial Black" panose="020B0A04020102020204" pitchFamily="34" charset="0"/>
              </a:rPr>
            </a:br>
            <a:r>
              <a:rPr lang="en-CA" sz="2800" dirty="0" smtClean="0">
                <a:solidFill>
                  <a:srgbClr val="58595B"/>
                </a:solidFill>
                <a:latin typeface="Arial Black" panose="020B0A04020102020204" pitchFamily="34" charset="0"/>
              </a:rPr>
              <a:t>Connectivity</a:t>
            </a:r>
            <a:endParaRPr lang="en-CA" sz="2800" dirty="0">
              <a:solidFill>
                <a:srgbClr val="88898D"/>
              </a:solidFill>
              <a:latin typeface="Arial Black" panose="020B0A04020102020204" pitchFamily="34" charset="0"/>
            </a:endParaRPr>
          </a:p>
        </p:txBody>
      </p:sp>
      <p:sp>
        <p:nvSpPr>
          <p:cNvPr id="21" name="TextBox 20"/>
          <p:cNvSpPr txBox="1"/>
          <p:nvPr/>
        </p:nvSpPr>
        <p:spPr>
          <a:xfrm>
            <a:off x="6047772" y="379162"/>
            <a:ext cx="6438118" cy="1118255"/>
          </a:xfrm>
          <a:prstGeom prst="rect">
            <a:avLst/>
          </a:prstGeom>
          <a:noFill/>
        </p:spPr>
        <p:txBody>
          <a:bodyPr wrap="square" rtlCol="0">
            <a:spAutoFit/>
          </a:bodyPr>
          <a:lstStyle/>
          <a:p>
            <a:pPr>
              <a:lnSpc>
                <a:spcPts val="4000"/>
              </a:lnSpc>
              <a:spcBef>
                <a:spcPts val="50"/>
              </a:spcBef>
              <a:spcAft>
                <a:spcPts val="50"/>
              </a:spcAft>
            </a:pPr>
            <a:r>
              <a:rPr lang="en-CA" sz="4800" dirty="0" smtClean="0">
                <a:solidFill>
                  <a:srgbClr val="E31937"/>
                </a:solidFill>
                <a:latin typeface="Arial Black" panose="020B0A04020102020204" pitchFamily="34" charset="0"/>
              </a:rPr>
              <a:t>Open Platform</a:t>
            </a:r>
            <a:r>
              <a:rPr lang="en-CA" sz="4800" dirty="0">
                <a:latin typeface="Arial Black" panose="020B0A04020102020204" pitchFamily="34" charset="0"/>
              </a:rPr>
              <a:t/>
            </a:r>
            <a:br>
              <a:rPr lang="en-CA" sz="4800" dirty="0">
                <a:latin typeface="Arial Black" panose="020B0A04020102020204" pitchFamily="34" charset="0"/>
              </a:rPr>
            </a:br>
            <a:r>
              <a:rPr lang="en-CA" sz="2800" dirty="0" smtClean="0">
                <a:solidFill>
                  <a:srgbClr val="58595B"/>
                </a:solidFill>
                <a:latin typeface="Arial Black" panose="020B0A04020102020204" pitchFamily="34" charset="0"/>
              </a:rPr>
              <a:t>Integration With Any System</a:t>
            </a:r>
            <a:endParaRPr lang="en-CA" sz="2800" dirty="0">
              <a:solidFill>
                <a:srgbClr val="88898D"/>
              </a:solidFill>
              <a:latin typeface="Arial Black" panose="020B0A04020102020204" pitchFamily="34" charset="0"/>
            </a:endParaRPr>
          </a:p>
        </p:txBody>
      </p:sp>
      <p:pic>
        <p:nvPicPr>
          <p:cNvPr id="3" name="Picture 2"/>
          <p:cNvPicPr>
            <a:picLocks noChangeAspect="1"/>
          </p:cNvPicPr>
          <p:nvPr/>
        </p:nvPicPr>
        <p:blipFill>
          <a:blip r:embed="rId9"/>
          <a:stretch>
            <a:fillRect/>
          </a:stretch>
        </p:blipFill>
        <p:spPr>
          <a:xfrm>
            <a:off x="1833963" y="1992724"/>
            <a:ext cx="6194925" cy="2590470"/>
          </a:xfrm>
          <a:prstGeom prst="rect">
            <a:avLst/>
          </a:prstGeom>
        </p:spPr>
      </p:pic>
      <p:sp>
        <p:nvSpPr>
          <p:cNvPr id="33" name="Google Shape;533;p86"/>
          <p:cNvSpPr txBox="1"/>
          <p:nvPr/>
        </p:nvSpPr>
        <p:spPr>
          <a:xfrm>
            <a:off x="722365" y="3890243"/>
            <a:ext cx="4410810" cy="3232623"/>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ym typeface="Overpass"/>
              </a:rPr>
              <a:t>Standard Connectivity</a:t>
            </a:r>
          </a:p>
          <a:p>
            <a:pPr marL="285750" indent="-285750">
              <a:buFont typeface="Arial" panose="020B0604020202020204" pitchFamily="34" charset="0"/>
              <a:buChar char="•"/>
            </a:pPr>
            <a:r>
              <a:rPr lang="en-US" dirty="0">
                <a:sym typeface="Overpass"/>
              </a:rPr>
              <a:t>NFC</a:t>
            </a:r>
          </a:p>
          <a:p>
            <a:pPr marL="285750" indent="-285750">
              <a:buFont typeface="Arial" panose="020B0604020202020204" pitchFamily="34" charset="0"/>
              <a:buChar char="•"/>
            </a:pPr>
            <a:r>
              <a:rPr lang="en-US" dirty="0">
                <a:sym typeface="Overpass"/>
              </a:rPr>
              <a:t>Dual-port Ethernet connection</a:t>
            </a:r>
          </a:p>
          <a:p>
            <a:pPr marL="285750" indent="-285750">
              <a:buFont typeface="Arial" panose="020B0604020202020204" pitchFamily="34" charset="0"/>
              <a:buChar char="•"/>
            </a:pPr>
            <a:r>
              <a:rPr lang="en-US" dirty="0">
                <a:sym typeface="Overpass"/>
              </a:rPr>
              <a:t>Bluetooth Low Energy (BLE 5.0)</a:t>
            </a:r>
          </a:p>
          <a:p>
            <a:pPr marL="285750" indent="-285750">
              <a:buFont typeface="Arial" panose="020B0604020202020204" pitchFamily="34" charset="0"/>
              <a:buChar char="•"/>
            </a:pPr>
            <a:r>
              <a:rPr lang="en-US" dirty="0">
                <a:sym typeface="Overpass"/>
              </a:rPr>
              <a:t>2 Universal I/O Ports</a:t>
            </a:r>
          </a:p>
          <a:p>
            <a:endParaRPr lang="en-US" dirty="0">
              <a:sym typeface="Overpass"/>
            </a:endParaRPr>
          </a:p>
        </p:txBody>
      </p:sp>
      <p:sp>
        <p:nvSpPr>
          <p:cNvPr id="41" name="Google Shape;533;p86"/>
          <p:cNvSpPr txBox="1"/>
          <p:nvPr/>
        </p:nvSpPr>
        <p:spPr>
          <a:xfrm>
            <a:off x="6892445" y="3612684"/>
            <a:ext cx="5844288" cy="352107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ym typeface="Overpass"/>
            </a:endParaRPr>
          </a:p>
          <a:p>
            <a:r>
              <a:rPr lang="en-US" b="1" dirty="0">
                <a:sym typeface="Overpass"/>
              </a:rPr>
              <a:t>Open System Using Standard Protocols</a:t>
            </a:r>
          </a:p>
          <a:p>
            <a:pPr marL="285750" indent="-285750">
              <a:buFont typeface="Arial" panose="020B0604020202020204" pitchFamily="34" charset="0"/>
              <a:buChar char="•"/>
            </a:pPr>
            <a:r>
              <a:rPr lang="en-US" dirty="0">
                <a:sym typeface="Overpass"/>
              </a:rPr>
              <a:t>Native </a:t>
            </a:r>
            <a:r>
              <a:rPr lang="en-US" dirty="0" err="1">
                <a:sym typeface="Overpass"/>
              </a:rPr>
              <a:t>BACnet</a:t>
            </a:r>
            <a:r>
              <a:rPr lang="en-US" dirty="0">
                <a:sym typeface="Overpass"/>
              </a:rPr>
              <a:t> communications </a:t>
            </a:r>
          </a:p>
          <a:p>
            <a:pPr marL="285750" indent="-285750">
              <a:buFont typeface="Arial" panose="020B0604020202020204" pitchFamily="34" charset="0"/>
              <a:buChar char="•"/>
            </a:pPr>
            <a:r>
              <a:rPr lang="en-US" dirty="0">
                <a:sym typeface="Overpass"/>
              </a:rPr>
              <a:t>MQTT and REST APIs allow for 3rd party development and integration</a:t>
            </a:r>
          </a:p>
          <a:p>
            <a:pPr marL="285750" indent="-285750">
              <a:buFont typeface="Arial" panose="020B0604020202020204" pitchFamily="34" charset="0"/>
              <a:buChar char="•"/>
            </a:pPr>
            <a:r>
              <a:rPr lang="en-US" dirty="0">
                <a:sym typeface="Overpass"/>
              </a:rPr>
              <a:t>BLE API for custom app development</a:t>
            </a:r>
          </a:p>
        </p:txBody>
      </p:sp>
    </p:spTree>
    <p:extLst>
      <p:ext uri="{BB962C8B-B14F-4D97-AF65-F5344CB8AC3E}">
        <p14:creationId xmlns:p14="http://schemas.microsoft.com/office/powerpoint/2010/main" val="4130681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3304010"/>
          </a:xfrm>
          <a:prstGeom prst="rect">
            <a:avLst/>
          </a:prstGeom>
        </p:spPr>
      </p:pic>
      <p:sp>
        <p:nvSpPr>
          <p:cNvPr id="594" name="Google Shape;594;p90"/>
          <p:cNvSpPr txBox="1">
            <a:spLocks noGrp="1"/>
          </p:cNvSpPr>
          <p:nvPr>
            <p:ph type="sldNum" idx="4294967295"/>
          </p:nvPr>
        </p:nvSpPr>
        <p:spPr>
          <a:xfrm>
            <a:off x="10917975" y="6121090"/>
            <a:ext cx="772800" cy="494400"/>
          </a:xfrm>
          <a:prstGeom prst="rect">
            <a:avLst/>
          </a:prstGeom>
          <a:noFill/>
          <a:ln>
            <a:noFill/>
          </a:ln>
        </p:spPr>
        <p:txBody>
          <a:bodyPr spcFirstLastPara="1" vert="horz" wrap="square" lIns="31763" tIns="31763" rIns="31763" bIns="31763" rtlCol="0" anchor="t" anchorCtr="0">
            <a:noAutofit/>
          </a:bodyPr>
          <a:lstStyle/>
          <a:p>
            <a:pPr>
              <a:buClr>
                <a:srgbClr val="000000"/>
              </a:buClr>
              <a:buSzPts val="2900"/>
            </a:pPr>
            <a:fld id="{00000000-1234-1234-1234-123412341234}" type="slidenum">
              <a:rPr lang="en-US" sz="1200">
                <a:solidFill>
                  <a:srgbClr val="FF7A7A"/>
                </a:solidFill>
              </a:rPr>
              <a:pPr>
                <a:buClr>
                  <a:srgbClr val="000000"/>
                </a:buClr>
                <a:buSzPts val="2900"/>
              </a:pPr>
              <a:t>16</a:t>
            </a:fld>
            <a:endParaRPr sz="1200">
              <a:solidFill>
                <a:srgbClr val="FF7A7A"/>
              </a:solidFill>
            </a:endParaRPr>
          </a:p>
        </p:txBody>
      </p:sp>
      <p:sp>
        <p:nvSpPr>
          <p:cNvPr id="596" name="Google Shape;596;p90"/>
          <p:cNvSpPr/>
          <p:nvPr/>
        </p:nvSpPr>
        <p:spPr>
          <a:xfrm>
            <a:off x="9920094" y="5857490"/>
            <a:ext cx="2020500" cy="658050"/>
          </a:xfrm>
          <a:prstGeom prst="rect">
            <a:avLst/>
          </a:prstGeom>
          <a:solidFill>
            <a:srgbClr val="FFFFFF"/>
          </a:solidFill>
          <a:ln>
            <a:noFill/>
          </a:ln>
        </p:spPr>
        <p:txBody>
          <a:bodyPr spcFirstLastPara="1" wrap="square" lIns="45713" tIns="45713" rIns="45713" bIns="45713" anchor="ctr" anchorCtr="0">
            <a:noAutofit/>
          </a:bodyPr>
          <a:lstStyle/>
          <a:p>
            <a:endParaRPr sz="1600"/>
          </a:p>
        </p:txBody>
      </p:sp>
      <p:pic>
        <p:nvPicPr>
          <p:cNvPr id="12" name="Google Shape;612;p91"/>
          <p:cNvPicPr preferRelativeResize="0"/>
          <p:nvPr/>
        </p:nvPicPr>
        <p:blipFill>
          <a:blip r:embed="rId4">
            <a:alphaModFix/>
          </a:blip>
          <a:stretch>
            <a:fillRect/>
          </a:stretch>
        </p:blipFill>
        <p:spPr>
          <a:xfrm>
            <a:off x="354563" y="3339435"/>
            <a:ext cx="2296969" cy="863806"/>
          </a:xfrm>
          <a:prstGeom prst="rect">
            <a:avLst/>
          </a:prstGeom>
          <a:noFill/>
          <a:ln>
            <a:noFill/>
          </a:ln>
        </p:spPr>
      </p:pic>
      <p:sp>
        <p:nvSpPr>
          <p:cNvPr id="13" name="Google Shape;533;p86"/>
          <p:cNvSpPr txBox="1"/>
          <p:nvPr/>
        </p:nvSpPr>
        <p:spPr>
          <a:xfrm>
            <a:off x="3041338" y="3387168"/>
            <a:ext cx="8899256" cy="1056424"/>
          </a:xfrm>
          <a:prstGeom prst="rect">
            <a:avLst/>
          </a:prstGeom>
          <a:noFill/>
          <a:ln>
            <a:noFill/>
          </a:ln>
        </p:spPr>
        <p:txBody>
          <a:bodyPr spcFirstLastPara="1" wrap="square" lIns="91425" tIns="45700" rIns="91425" bIns="45700" anchor="t" anchorCtr="0">
            <a:noAutofit/>
          </a:bodyPr>
          <a:lstStyle/>
          <a:p>
            <a:r>
              <a:rPr lang="en-US" sz="2400" b="1" dirty="0" err="1">
                <a:latin typeface="+mj-lt"/>
                <a:sym typeface="Overpass"/>
              </a:rPr>
              <a:t>BACnet</a:t>
            </a:r>
            <a:r>
              <a:rPr lang="en-US" sz="2400" b="1" dirty="0">
                <a:latin typeface="+mj-lt"/>
                <a:sym typeface="Overpass"/>
              </a:rPr>
              <a:t>/SC</a:t>
            </a:r>
          </a:p>
          <a:p>
            <a:pPr marL="285750" indent="-285750">
              <a:buFont typeface="Arial" panose="020B0604020202020204" pitchFamily="34" charset="0"/>
              <a:buChar char="•"/>
            </a:pPr>
            <a:r>
              <a:rPr lang="en-US" sz="2000" dirty="0">
                <a:sym typeface="Overpass"/>
              </a:rPr>
              <a:t>Optional </a:t>
            </a:r>
            <a:r>
              <a:rPr lang="en-US" sz="2000" dirty="0" err="1">
                <a:sym typeface="Overpass"/>
              </a:rPr>
              <a:t>BACnet</a:t>
            </a:r>
            <a:r>
              <a:rPr lang="en-US" sz="2000" dirty="0">
                <a:sym typeface="Overpass"/>
              </a:rPr>
              <a:t> Secure Connect available</a:t>
            </a:r>
          </a:p>
        </p:txBody>
      </p:sp>
      <p:pic>
        <p:nvPicPr>
          <p:cNvPr id="14" name="Google Shape;614;p91"/>
          <p:cNvPicPr preferRelativeResize="0"/>
          <p:nvPr/>
        </p:nvPicPr>
        <p:blipFill>
          <a:blip r:embed="rId5">
            <a:alphaModFix/>
          </a:blip>
          <a:stretch>
            <a:fillRect/>
          </a:stretch>
        </p:blipFill>
        <p:spPr>
          <a:xfrm>
            <a:off x="631032" y="4363345"/>
            <a:ext cx="2020500" cy="523075"/>
          </a:xfrm>
          <a:prstGeom prst="rect">
            <a:avLst/>
          </a:prstGeom>
          <a:noFill/>
          <a:ln>
            <a:noFill/>
          </a:ln>
        </p:spPr>
      </p:pic>
      <p:pic>
        <p:nvPicPr>
          <p:cNvPr id="15" name="Google Shape;615;p91"/>
          <p:cNvPicPr preferRelativeResize="0"/>
          <p:nvPr/>
        </p:nvPicPr>
        <p:blipFill>
          <a:blip r:embed="rId6">
            <a:alphaModFix/>
          </a:blip>
          <a:stretch>
            <a:fillRect/>
          </a:stretch>
        </p:blipFill>
        <p:spPr>
          <a:xfrm>
            <a:off x="1085765" y="5260192"/>
            <a:ext cx="1019413" cy="1043685"/>
          </a:xfrm>
          <a:prstGeom prst="rect">
            <a:avLst/>
          </a:prstGeom>
          <a:noFill/>
          <a:ln>
            <a:noFill/>
          </a:ln>
        </p:spPr>
      </p:pic>
      <p:sp>
        <p:nvSpPr>
          <p:cNvPr id="16" name="Google Shape;533;p86"/>
          <p:cNvSpPr txBox="1"/>
          <p:nvPr/>
        </p:nvSpPr>
        <p:spPr>
          <a:xfrm>
            <a:off x="3041338" y="4277187"/>
            <a:ext cx="8899256" cy="1056424"/>
          </a:xfrm>
          <a:prstGeom prst="rect">
            <a:avLst/>
          </a:prstGeom>
          <a:noFill/>
          <a:ln>
            <a:noFill/>
          </a:ln>
        </p:spPr>
        <p:txBody>
          <a:bodyPr spcFirstLastPara="1" wrap="square" lIns="91425" tIns="45700" rIns="91425" bIns="45700" anchor="t" anchorCtr="0">
            <a:noAutofit/>
          </a:bodyPr>
          <a:lstStyle/>
          <a:p>
            <a:r>
              <a:rPr lang="en-US" sz="2400" b="1" dirty="0">
                <a:latin typeface="+mj-lt"/>
                <a:sym typeface="Overpass"/>
              </a:rPr>
              <a:t>RESTful API</a:t>
            </a:r>
          </a:p>
          <a:p>
            <a:pPr marL="285750" indent="-285750">
              <a:buFont typeface="Arial" panose="020B0604020202020204" pitchFamily="34" charset="0"/>
              <a:buChar char="•"/>
            </a:pPr>
            <a:r>
              <a:rPr lang="en-US" sz="2000" dirty="0">
                <a:sym typeface="Overpass"/>
              </a:rPr>
              <a:t>TLS Security</a:t>
            </a:r>
          </a:p>
        </p:txBody>
      </p:sp>
      <p:sp>
        <p:nvSpPr>
          <p:cNvPr id="17" name="Google Shape;533;p86"/>
          <p:cNvSpPr txBox="1"/>
          <p:nvPr/>
        </p:nvSpPr>
        <p:spPr>
          <a:xfrm>
            <a:off x="3041338" y="5247453"/>
            <a:ext cx="8899256" cy="1056424"/>
          </a:xfrm>
          <a:prstGeom prst="rect">
            <a:avLst/>
          </a:prstGeom>
          <a:noFill/>
          <a:ln>
            <a:noFill/>
          </a:ln>
        </p:spPr>
        <p:txBody>
          <a:bodyPr spcFirstLastPara="1" wrap="square" lIns="91425" tIns="45700" rIns="91425" bIns="45700" anchor="t" anchorCtr="0">
            <a:noAutofit/>
          </a:bodyPr>
          <a:lstStyle/>
          <a:p>
            <a:r>
              <a:rPr lang="en-US" sz="2400" b="1" dirty="0">
                <a:latin typeface="+mj-lt"/>
                <a:sym typeface="Overpass"/>
              </a:rPr>
              <a:t>MQTT</a:t>
            </a:r>
          </a:p>
          <a:p>
            <a:pPr marL="285750" indent="-285750">
              <a:buFont typeface="Arial" panose="020B0604020202020204" pitchFamily="34" charset="0"/>
              <a:buChar char="•"/>
            </a:pPr>
            <a:r>
              <a:rPr lang="en-US" sz="2000" dirty="0">
                <a:sym typeface="Overpass"/>
              </a:rPr>
              <a:t>TLS Security</a:t>
            </a:r>
          </a:p>
          <a:p>
            <a:pPr marL="285750" indent="-285750">
              <a:buFont typeface="Arial" panose="020B0604020202020204" pitchFamily="34" charset="0"/>
              <a:buChar char="•"/>
            </a:pPr>
            <a:r>
              <a:rPr lang="en-US" sz="2000" dirty="0"/>
              <a:t>Encrypted connection between the MQTT broker and MQTT client using a trusted certificate on the Client</a:t>
            </a:r>
            <a:endParaRPr lang="en-US" sz="2000" dirty="0">
              <a:sym typeface="Overpass"/>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6083" y="3422005"/>
            <a:ext cx="2143125" cy="2143125"/>
          </a:xfrm>
          <a:prstGeom prst="rect">
            <a:avLst/>
          </a:prstGeom>
        </p:spPr>
      </p:pic>
      <p:sp>
        <p:nvSpPr>
          <p:cNvPr id="18" name="TextBox 17"/>
          <p:cNvSpPr txBox="1"/>
          <p:nvPr/>
        </p:nvSpPr>
        <p:spPr>
          <a:xfrm>
            <a:off x="457200" y="349809"/>
            <a:ext cx="5590572" cy="1152175"/>
          </a:xfrm>
          <a:prstGeom prst="rect">
            <a:avLst/>
          </a:prstGeom>
          <a:noFill/>
        </p:spPr>
        <p:txBody>
          <a:bodyPr wrap="square" rtlCol="0">
            <a:spAutoFit/>
          </a:bodyPr>
          <a:lstStyle/>
          <a:p>
            <a:pPr>
              <a:lnSpc>
                <a:spcPts val="4000"/>
              </a:lnSpc>
              <a:spcBef>
                <a:spcPts val="50"/>
              </a:spcBef>
              <a:spcAft>
                <a:spcPts val="50"/>
              </a:spcAft>
            </a:pPr>
            <a:r>
              <a:rPr lang="en-CA" sz="4800" dirty="0">
                <a:solidFill>
                  <a:srgbClr val="E31937"/>
                </a:solidFill>
                <a:latin typeface="Arial Black" panose="020B0A04020102020204" pitchFamily="34" charset="0"/>
              </a:rPr>
              <a:t>Sensor Hub 2.0</a:t>
            </a:r>
            <a:r>
              <a:rPr lang="en-CA" sz="4800" dirty="0">
                <a:latin typeface="Arial Black" panose="020B0A04020102020204" pitchFamily="34" charset="0"/>
              </a:rPr>
              <a:t/>
            </a:r>
            <a:br>
              <a:rPr lang="en-CA" sz="4800" dirty="0">
                <a:latin typeface="Arial Black" panose="020B0A04020102020204" pitchFamily="34" charset="0"/>
              </a:rPr>
            </a:br>
            <a:r>
              <a:rPr lang="en-CA" sz="4800" dirty="0">
                <a:solidFill>
                  <a:srgbClr val="58595B"/>
                </a:solidFill>
                <a:latin typeface="Arial Black" panose="020B0A04020102020204" pitchFamily="34" charset="0"/>
              </a:rPr>
              <a:t>Security</a:t>
            </a:r>
          </a:p>
        </p:txBody>
      </p:sp>
      <p:pic>
        <p:nvPicPr>
          <p:cNvPr id="26" name="Google Shape;601;p90"/>
          <p:cNvPicPr preferRelativeResize="0"/>
          <p:nvPr/>
        </p:nvPicPr>
        <p:blipFill>
          <a:blip r:embed="rId8">
            <a:alphaModFix/>
            <a:extLst>
              <a:ext uri="{BEBA8EAE-BF5A-486C-A8C5-ECC9F3942E4B}">
                <a14:imgProps xmlns:a14="http://schemas.microsoft.com/office/drawing/2010/main">
                  <a14:imgLayer r:embed="rId9">
                    <a14:imgEffect>
                      <a14:backgroundRemoval t="633" b="98101" l="9402" r="95726">
                        <a14:foregroundMark x1="48504" y1="24051" x2="68162" y2="31435"/>
                        <a14:foregroundMark x1="60256" y1="56118" x2="66667" y2="56540"/>
                        <a14:foregroundMark x1="56197" y1="66034" x2="60897" y2="66245"/>
                        <a14:foregroundMark x1="51068" y1="75316" x2="56197" y2="76582"/>
                        <a14:foregroundMark x1="38462" y1="63502" x2="37607" y2="68565"/>
                        <a14:foregroundMark x1="71581" y1="48523" x2="71581" y2="48523"/>
                        <a14:foregroundMark x1="87393" y1="41772" x2="87393" y2="41772"/>
                        <a14:foregroundMark x1="84402" y1="33966" x2="84402" y2="33966"/>
                        <a14:foregroundMark x1="77137" y1="30169" x2="77137" y2="30169"/>
                      </a14:backgroundRemoval>
                    </a14:imgEffect>
                  </a14:imgLayer>
                </a14:imgProps>
              </a:ext>
            </a:extLst>
          </a:blip>
          <a:stretch>
            <a:fillRect/>
          </a:stretch>
        </p:blipFill>
        <p:spPr>
          <a:xfrm>
            <a:off x="6658040" y="680186"/>
            <a:ext cx="832925" cy="754975"/>
          </a:xfrm>
          <a:prstGeom prst="rect">
            <a:avLst/>
          </a:prstGeom>
          <a:noFill/>
          <a:ln>
            <a:noFill/>
          </a:ln>
        </p:spPr>
      </p:pic>
      <p:sp>
        <p:nvSpPr>
          <p:cNvPr id="27" name="Google Shape;533;p86"/>
          <p:cNvSpPr txBox="1"/>
          <p:nvPr/>
        </p:nvSpPr>
        <p:spPr>
          <a:xfrm>
            <a:off x="7852629" y="570821"/>
            <a:ext cx="4134930" cy="1056424"/>
          </a:xfrm>
          <a:prstGeom prst="rect">
            <a:avLst/>
          </a:prstGeom>
          <a:noFill/>
          <a:ln>
            <a:noFill/>
          </a:ln>
        </p:spPr>
        <p:txBody>
          <a:bodyPr spcFirstLastPara="1" wrap="square" lIns="91425" tIns="45700" rIns="91425" bIns="45700" anchor="t" anchorCtr="0">
            <a:noAutofit/>
          </a:bodyPr>
          <a:lstStyle/>
          <a:p>
            <a:r>
              <a:rPr lang="en-US" sz="2400" b="1" dirty="0">
                <a:latin typeface="+mj-lt"/>
                <a:sym typeface="Overpass"/>
              </a:rPr>
              <a:t>NFC</a:t>
            </a:r>
          </a:p>
          <a:p>
            <a:pPr marL="285750" indent="-285750">
              <a:buFont typeface="Arial" panose="020B0604020202020204" pitchFamily="34" charset="0"/>
              <a:buChar char="•"/>
            </a:pPr>
            <a:r>
              <a:rPr lang="en-US" sz="2000" dirty="0" smtClean="0">
                <a:sym typeface="Overpass"/>
              </a:rPr>
              <a:t>Ability </a:t>
            </a:r>
            <a:r>
              <a:rPr lang="en-US" sz="2000" dirty="0">
                <a:sym typeface="Overpass"/>
              </a:rPr>
              <a:t>to lock NFC Read/Writes after configuration</a:t>
            </a:r>
            <a:endParaRPr sz="2000" dirty="0">
              <a:sym typeface="Overpass"/>
            </a:endParaRPr>
          </a:p>
          <a:p>
            <a:endParaRPr sz="1600" dirty="0">
              <a:solidFill>
                <a:schemeClr val="dk1"/>
              </a:solidFill>
              <a:latin typeface="Overpass"/>
              <a:ea typeface="Overpass"/>
              <a:cs typeface="Overpass"/>
              <a:sym typeface="Overpass"/>
            </a:endParaRPr>
          </a:p>
        </p:txBody>
      </p:sp>
      <p:sp>
        <p:nvSpPr>
          <p:cNvPr id="28" name="Google Shape;533;p86"/>
          <p:cNvSpPr txBox="1"/>
          <p:nvPr/>
        </p:nvSpPr>
        <p:spPr>
          <a:xfrm>
            <a:off x="7852629" y="1908502"/>
            <a:ext cx="3666579" cy="1491912"/>
          </a:xfrm>
          <a:prstGeom prst="rect">
            <a:avLst/>
          </a:prstGeom>
          <a:noFill/>
          <a:ln>
            <a:noFill/>
          </a:ln>
        </p:spPr>
        <p:txBody>
          <a:bodyPr spcFirstLastPara="1" wrap="square" lIns="91425" tIns="45700" rIns="91425" bIns="45700" anchor="t" anchorCtr="0">
            <a:noAutofit/>
          </a:bodyPr>
          <a:lstStyle/>
          <a:p>
            <a:r>
              <a:rPr lang="en-US" sz="2400" b="1" dirty="0">
                <a:latin typeface="+mj-lt"/>
                <a:sym typeface="Overpass"/>
              </a:rPr>
              <a:t>BLE</a:t>
            </a:r>
          </a:p>
          <a:p>
            <a:pPr marL="285750" indent="-285750">
              <a:buFont typeface="Arial" panose="020B0604020202020204" pitchFamily="34" charset="0"/>
              <a:buChar char="•"/>
            </a:pPr>
            <a:r>
              <a:rPr lang="en-US" sz="2000" dirty="0" smtClean="0">
                <a:sym typeface="Overpass"/>
              </a:rPr>
              <a:t>AES-CCM </a:t>
            </a:r>
            <a:r>
              <a:rPr lang="en-US" sz="2000" dirty="0">
                <a:sym typeface="Overpass"/>
              </a:rPr>
              <a:t>encryption</a:t>
            </a:r>
          </a:p>
          <a:p>
            <a:pPr marL="285750" indent="-285750">
              <a:buFont typeface="Arial" panose="020B0604020202020204" pitchFamily="34" charset="0"/>
              <a:buChar char="•"/>
            </a:pPr>
            <a:r>
              <a:rPr lang="en-US" sz="2000" dirty="0">
                <a:sym typeface="Overpass"/>
              </a:rPr>
              <a:t>Customizable passcode</a:t>
            </a:r>
            <a:endParaRPr sz="1600" dirty="0">
              <a:solidFill>
                <a:schemeClr val="dk1"/>
              </a:solidFill>
              <a:latin typeface="Overpass"/>
              <a:ea typeface="Overpass"/>
              <a:cs typeface="Overpass"/>
              <a:sym typeface="Overpass"/>
            </a:endParaRPr>
          </a:p>
        </p:txBody>
      </p:sp>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6056" y="2031456"/>
            <a:ext cx="824909" cy="798542"/>
          </a:xfrm>
          <a:prstGeom prst="rect">
            <a:avLst/>
          </a:prstGeom>
        </p:spPr>
      </p:pic>
    </p:spTree>
    <p:extLst>
      <p:ext uri="{BB962C8B-B14F-4D97-AF65-F5344CB8AC3E}">
        <p14:creationId xmlns:p14="http://schemas.microsoft.com/office/powerpoint/2010/main" val="227719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90" name="Google Shape;490;p83"/>
          <p:cNvSpPr txBox="1"/>
          <p:nvPr/>
        </p:nvSpPr>
        <p:spPr>
          <a:xfrm>
            <a:off x="510486" y="3867441"/>
            <a:ext cx="8970393" cy="2865751"/>
          </a:xfrm>
          <a:prstGeom prst="rect">
            <a:avLst/>
          </a:prstGeom>
          <a:noFill/>
          <a:ln>
            <a:noFill/>
          </a:ln>
        </p:spPr>
        <p:txBody>
          <a:bodyPr spcFirstLastPara="1" wrap="square" lIns="45713" tIns="45713" rIns="45713" bIns="45713" anchor="t" anchorCtr="0">
            <a:noAutofit/>
          </a:bodyPr>
          <a:lstStyle/>
          <a:p>
            <a:pPr defTabSz="457200">
              <a:lnSpc>
                <a:spcPct val="115000"/>
              </a:lnSpc>
              <a:buClr>
                <a:srgbClr val="000000"/>
              </a:buClr>
            </a:pPr>
            <a:r>
              <a:rPr lang="en-US" sz="3200" b="1" kern="0" dirty="0">
                <a:solidFill>
                  <a:srgbClr val="E31937"/>
                </a:solidFill>
                <a:latin typeface="Arial Narrow" panose="020B0606020202030204" pitchFamily="34" charset="0"/>
                <a:ea typeface="Roboto Medium"/>
                <a:cs typeface="Roboto Medium"/>
                <a:sym typeface="Roboto Medium"/>
              </a:rPr>
              <a:t>Simplify</a:t>
            </a:r>
            <a:r>
              <a:rPr lang="en-US" sz="3200" b="1" kern="0" dirty="0">
                <a:solidFill>
                  <a:srgbClr val="000000"/>
                </a:solidFill>
                <a:latin typeface="Arial Narrow" panose="020B0606020202030204" pitchFamily="34" charset="0"/>
                <a:ea typeface="Roboto Medium"/>
                <a:cs typeface="Roboto Medium"/>
                <a:sym typeface="Roboto Medium"/>
              </a:rPr>
              <a:t> the Installation/Setup Process</a:t>
            </a:r>
            <a:r>
              <a:rPr lang="en-US" sz="1600" b="1" kern="0" dirty="0">
                <a:solidFill>
                  <a:srgbClr val="000000"/>
                </a:solidFill>
                <a:latin typeface="Overpass"/>
                <a:ea typeface="Overpass"/>
                <a:cs typeface="Overpass"/>
                <a:sym typeface="Overpass"/>
              </a:rPr>
              <a:t/>
            </a:r>
            <a:br>
              <a:rPr lang="en-US" sz="1600" b="1" kern="0" dirty="0">
                <a:solidFill>
                  <a:srgbClr val="000000"/>
                </a:solidFill>
                <a:latin typeface="Overpass"/>
                <a:ea typeface="Overpass"/>
                <a:cs typeface="Overpass"/>
                <a:sym typeface="Overpass"/>
              </a:rPr>
            </a:br>
            <a:r>
              <a:rPr lang="en-US" sz="2000" kern="0" dirty="0" smtClean="0">
                <a:solidFill>
                  <a:srgbClr val="E31937"/>
                </a:solidFill>
                <a:latin typeface="+mj-lt"/>
                <a:ea typeface="Roboto Light"/>
                <a:cs typeface="Roboto Light"/>
                <a:sym typeface="Roboto Light"/>
              </a:rPr>
              <a:t>•</a:t>
            </a:r>
            <a:r>
              <a:rPr lang="en-US" sz="2000" kern="0" dirty="0">
                <a:solidFill>
                  <a:srgbClr val="FF7A7A"/>
                </a:solidFill>
                <a:latin typeface="+mj-lt"/>
                <a:ea typeface="Roboto Light"/>
                <a:cs typeface="Roboto Light"/>
                <a:sym typeface="Roboto Light"/>
              </a:rPr>
              <a:t> </a:t>
            </a:r>
            <a:r>
              <a:rPr lang="en-US" sz="2000" kern="0" dirty="0" smtClean="0">
                <a:solidFill>
                  <a:srgbClr val="000000"/>
                </a:solidFill>
                <a:latin typeface="+mj-lt"/>
                <a:ea typeface="Roboto Light"/>
                <a:cs typeface="Roboto Light"/>
                <a:sym typeface="Roboto Light"/>
              </a:rPr>
              <a:t>Set IP and </a:t>
            </a:r>
            <a:r>
              <a:rPr lang="en-US" sz="2000" kern="0" dirty="0" err="1" smtClean="0">
                <a:solidFill>
                  <a:srgbClr val="000000"/>
                </a:solidFill>
                <a:latin typeface="+mj-lt"/>
                <a:ea typeface="Roboto Light"/>
                <a:cs typeface="Roboto Light"/>
                <a:sym typeface="Roboto Light"/>
              </a:rPr>
              <a:t>BACnet</a:t>
            </a:r>
            <a:r>
              <a:rPr lang="en-US" sz="2000" kern="0" dirty="0" smtClean="0">
                <a:solidFill>
                  <a:srgbClr val="000000"/>
                </a:solidFill>
                <a:latin typeface="+mj-lt"/>
                <a:ea typeface="Roboto Light"/>
                <a:cs typeface="Roboto Light"/>
                <a:sym typeface="Roboto Light"/>
              </a:rPr>
              <a:t> networking addresses </a:t>
            </a:r>
          </a:p>
          <a:p>
            <a:pPr defTabSz="457200">
              <a:lnSpc>
                <a:spcPct val="115000"/>
              </a:lnSpc>
              <a:buClr>
                <a:srgbClr val="000000"/>
              </a:buClr>
            </a:pPr>
            <a:r>
              <a:rPr lang="en-US" sz="2000" kern="0" dirty="0">
                <a:solidFill>
                  <a:srgbClr val="E31937"/>
                </a:solidFill>
                <a:ea typeface="Roboto Light"/>
                <a:cs typeface="Roboto Light"/>
                <a:sym typeface="Roboto Light"/>
              </a:rPr>
              <a:t>•</a:t>
            </a:r>
            <a:r>
              <a:rPr lang="en-US" sz="2000" kern="0" dirty="0">
                <a:solidFill>
                  <a:srgbClr val="FF7A7A"/>
                </a:solidFill>
                <a:ea typeface="Roboto Light"/>
                <a:cs typeface="Roboto Light"/>
                <a:sym typeface="Roboto Light"/>
              </a:rPr>
              <a:t> </a:t>
            </a:r>
            <a:r>
              <a:rPr lang="en-US" sz="2000" kern="0" dirty="0" smtClean="0">
                <a:solidFill>
                  <a:srgbClr val="000000"/>
                </a:solidFill>
                <a:latin typeface="+mj-lt"/>
                <a:ea typeface="Roboto Light"/>
                <a:cs typeface="Roboto Light"/>
                <a:sym typeface="Roboto Light"/>
              </a:rPr>
              <a:t>Calibrate temperature and light sensors</a:t>
            </a:r>
          </a:p>
          <a:p>
            <a:pPr defTabSz="457200">
              <a:lnSpc>
                <a:spcPct val="115000"/>
              </a:lnSpc>
              <a:buClr>
                <a:srgbClr val="000000"/>
              </a:buClr>
            </a:pPr>
            <a:r>
              <a:rPr lang="en-US" sz="2000" kern="0" dirty="0">
                <a:solidFill>
                  <a:srgbClr val="E31937"/>
                </a:solidFill>
                <a:ea typeface="Roboto Light"/>
                <a:cs typeface="Roboto Light"/>
                <a:sym typeface="Roboto Light"/>
              </a:rPr>
              <a:t>•</a:t>
            </a:r>
            <a:r>
              <a:rPr lang="en-US" sz="2000" kern="0" dirty="0">
                <a:solidFill>
                  <a:srgbClr val="FF7A7A"/>
                </a:solidFill>
                <a:ea typeface="Roboto Light"/>
                <a:cs typeface="Roboto Light"/>
                <a:sym typeface="Roboto Light"/>
              </a:rPr>
              <a:t> </a:t>
            </a:r>
            <a:r>
              <a:rPr lang="en-US" sz="2000" kern="0" dirty="0" smtClean="0">
                <a:solidFill>
                  <a:srgbClr val="000000"/>
                </a:solidFill>
                <a:latin typeface="+mj-lt"/>
                <a:ea typeface="Roboto Light"/>
                <a:cs typeface="Roboto Light"/>
                <a:sym typeface="Roboto Light"/>
              </a:rPr>
              <a:t>View sensor readings and diagnostic data</a:t>
            </a:r>
          </a:p>
          <a:p>
            <a:pPr defTabSz="457200">
              <a:lnSpc>
                <a:spcPct val="115000"/>
              </a:lnSpc>
              <a:buClr>
                <a:srgbClr val="000000"/>
              </a:buClr>
            </a:pPr>
            <a:r>
              <a:rPr lang="en-US" sz="2000" kern="0" dirty="0" smtClean="0">
                <a:solidFill>
                  <a:srgbClr val="E31937"/>
                </a:solidFill>
                <a:ea typeface="Roboto Light"/>
                <a:cs typeface="Roboto Light"/>
                <a:sym typeface="Roboto Light"/>
              </a:rPr>
              <a:t>• </a:t>
            </a:r>
            <a:r>
              <a:rPr lang="en-US" sz="2000" kern="0" dirty="0" smtClean="0">
                <a:solidFill>
                  <a:srgbClr val="000000"/>
                </a:solidFill>
                <a:latin typeface="+mj-lt"/>
                <a:ea typeface="Roboto Light"/>
                <a:cs typeface="Roboto Light"/>
                <a:sym typeface="Roboto Light"/>
              </a:rPr>
              <a:t>Initiate firmware updates</a:t>
            </a:r>
          </a:p>
          <a:p>
            <a:pPr defTabSz="457200">
              <a:lnSpc>
                <a:spcPct val="115000"/>
              </a:lnSpc>
              <a:buClr>
                <a:srgbClr val="000000"/>
              </a:buClr>
            </a:pPr>
            <a:endParaRPr lang="en-US" sz="2000" kern="0" dirty="0">
              <a:solidFill>
                <a:srgbClr val="000000"/>
              </a:solidFill>
              <a:latin typeface="+mj-lt"/>
              <a:ea typeface="Roboto Light"/>
              <a:cs typeface="Roboto Light"/>
              <a:sym typeface="Roboto Light"/>
            </a:endParaRPr>
          </a:p>
          <a:p>
            <a:pPr defTabSz="457200">
              <a:lnSpc>
                <a:spcPct val="115000"/>
              </a:lnSpc>
              <a:buClr>
                <a:srgbClr val="000000"/>
              </a:buClr>
            </a:pPr>
            <a:r>
              <a:rPr lang="en-US" sz="2000" kern="0" dirty="0">
                <a:solidFill>
                  <a:srgbClr val="000000"/>
                </a:solidFill>
                <a:latin typeface="+mj-lt"/>
                <a:ea typeface="Roboto Light"/>
                <a:cs typeface="Roboto Light"/>
                <a:sym typeface="Roboto Light"/>
              </a:rPr>
              <a:t>S</a:t>
            </a:r>
            <a:r>
              <a:rPr lang="en-US" sz="2000" kern="0" dirty="0" smtClean="0">
                <a:solidFill>
                  <a:srgbClr val="000000"/>
                </a:solidFill>
                <a:latin typeface="+mj-lt"/>
                <a:ea typeface="Roboto Light"/>
                <a:cs typeface="Roboto Light"/>
                <a:sym typeface="Roboto Light"/>
              </a:rPr>
              <a:t>ynchronization with web configuration tool coming in 2021</a:t>
            </a:r>
            <a:endParaRPr sz="1600" kern="0" dirty="0" smtClean="0">
              <a:solidFill>
                <a:srgbClr val="000000"/>
              </a:solidFill>
              <a:latin typeface="Overpass Thin"/>
              <a:ea typeface="Overpass Thin"/>
              <a:cs typeface="Overpass Thin"/>
              <a:sym typeface="Overpass Thin"/>
            </a:endParaRPr>
          </a:p>
          <a:p>
            <a:pPr defTabSz="457200">
              <a:lnSpc>
                <a:spcPct val="115000"/>
              </a:lnSpc>
              <a:spcBef>
                <a:spcPts val="500"/>
              </a:spcBef>
              <a:buClr>
                <a:srgbClr val="000000"/>
              </a:buClr>
            </a:pPr>
            <a:endParaRPr sz="1400" kern="0" dirty="0">
              <a:solidFill>
                <a:srgbClr val="000000"/>
              </a:solidFill>
              <a:latin typeface="Overpass Thin"/>
              <a:ea typeface="Overpass Thin"/>
              <a:cs typeface="Overpass Thin"/>
              <a:sym typeface="Overpass Thin"/>
            </a:endParaRPr>
          </a:p>
          <a:p>
            <a:pPr defTabSz="457200">
              <a:lnSpc>
                <a:spcPct val="115000"/>
              </a:lnSpc>
              <a:spcBef>
                <a:spcPts val="500"/>
              </a:spcBef>
              <a:buClr>
                <a:srgbClr val="000000"/>
              </a:buClr>
            </a:pPr>
            <a:endParaRPr sz="1400" kern="0" dirty="0">
              <a:solidFill>
                <a:srgbClr val="000000"/>
              </a:solidFill>
              <a:latin typeface="Overpass Thin"/>
              <a:ea typeface="Overpass Thin"/>
              <a:cs typeface="Overpass Thin"/>
              <a:sym typeface="Overpass Thin"/>
            </a:endParaRPr>
          </a:p>
          <a:p>
            <a:pPr defTabSz="457200">
              <a:lnSpc>
                <a:spcPct val="115000"/>
              </a:lnSpc>
              <a:spcBef>
                <a:spcPts val="500"/>
              </a:spcBef>
              <a:buClr>
                <a:srgbClr val="000000"/>
              </a:buClr>
            </a:pPr>
            <a:endParaRPr sz="1400" kern="0" dirty="0">
              <a:solidFill>
                <a:srgbClr val="161616"/>
              </a:solidFill>
              <a:latin typeface="Overpass Light"/>
              <a:ea typeface="Overpass Light"/>
              <a:cs typeface="Overpass Light"/>
              <a:sym typeface="Overpass Light"/>
            </a:endParaRPr>
          </a:p>
          <a:p>
            <a:pPr defTabSz="457200">
              <a:lnSpc>
                <a:spcPct val="115000"/>
              </a:lnSpc>
              <a:spcBef>
                <a:spcPts val="500"/>
              </a:spcBef>
              <a:spcAft>
                <a:spcPts val="500"/>
              </a:spcAft>
              <a:buClr>
                <a:srgbClr val="000000"/>
              </a:buClr>
            </a:pPr>
            <a:endParaRPr sz="1600" b="1" kern="0" dirty="0">
              <a:solidFill>
                <a:srgbClr val="000000"/>
              </a:solidFill>
              <a:latin typeface="Overpass"/>
              <a:ea typeface="Overpass"/>
              <a:cs typeface="Overpass"/>
              <a:sym typeface="Overpass"/>
            </a:endParaRPr>
          </a:p>
        </p:txBody>
      </p:sp>
      <p:sp>
        <p:nvSpPr>
          <p:cNvPr id="3" name="Rectangle 2"/>
          <p:cNvSpPr/>
          <p:nvPr/>
        </p:nvSpPr>
        <p:spPr>
          <a:xfrm>
            <a:off x="10300257" y="3867441"/>
            <a:ext cx="1891743" cy="2990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3620113"/>
          </a:xfrm>
          <a:prstGeom prst="rect">
            <a:avLst/>
          </a:prstGeom>
        </p:spPr>
      </p:pic>
      <p:sp>
        <p:nvSpPr>
          <p:cNvPr id="487" name="Google Shape;487;p83"/>
          <p:cNvSpPr/>
          <p:nvPr/>
        </p:nvSpPr>
        <p:spPr>
          <a:xfrm>
            <a:off x="9431787" y="5363325"/>
            <a:ext cx="2020500" cy="658050"/>
          </a:xfrm>
          <a:prstGeom prst="rect">
            <a:avLst/>
          </a:prstGeom>
          <a:solidFill>
            <a:schemeClr val="dk1"/>
          </a:solidFill>
          <a:ln>
            <a:noFill/>
          </a:ln>
        </p:spPr>
        <p:txBody>
          <a:bodyPr spcFirstLastPara="1" wrap="square" lIns="45713" tIns="45713" rIns="45713" bIns="45713" anchor="ctr" anchorCtr="0">
            <a:noAutofit/>
          </a:bodyPr>
          <a:lstStyle/>
          <a:p>
            <a:pPr defTabSz="457200">
              <a:buClr>
                <a:srgbClr val="000000"/>
              </a:buClr>
            </a:pPr>
            <a:endParaRPr sz="700" kern="0">
              <a:solidFill>
                <a:srgbClr val="000000"/>
              </a:solidFill>
              <a:latin typeface="Arial"/>
              <a:cs typeface="Arial"/>
              <a:sym typeface="Arial"/>
            </a:endParaRPr>
          </a:p>
        </p:txBody>
      </p:sp>
      <p:sp>
        <p:nvSpPr>
          <p:cNvPr id="489" name="Google Shape;489;p83"/>
          <p:cNvSpPr/>
          <p:nvPr/>
        </p:nvSpPr>
        <p:spPr>
          <a:xfrm>
            <a:off x="11070542" y="5930316"/>
            <a:ext cx="177900" cy="184200"/>
          </a:xfrm>
          <a:prstGeom prst="rect">
            <a:avLst/>
          </a:prstGeom>
          <a:noFill/>
          <a:ln>
            <a:noFill/>
          </a:ln>
        </p:spPr>
        <p:txBody>
          <a:bodyPr spcFirstLastPara="1" wrap="square" lIns="0" tIns="0" rIns="0" bIns="0" anchor="t" anchorCtr="0">
            <a:noAutofit/>
          </a:bodyPr>
          <a:lstStyle/>
          <a:p>
            <a:pPr algn="r" defTabSz="457200">
              <a:buClr>
                <a:srgbClr val="0091FF"/>
              </a:buClr>
            </a:pPr>
            <a:r>
              <a:rPr lang="en-US" sz="900" kern="0">
                <a:solidFill>
                  <a:srgbClr val="0091FF"/>
                </a:solidFill>
                <a:latin typeface="Helvetica Neue"/>
                <a:ea typeface="Helvetica Neue"/>
                <a:cs typeface="Helvetica Neue"/>
                <a:sym typeface="Helvetica Neue"/>
              </a:rPr>
              <a:t> </a:t>
            </a:r>
            <a:endParaRPr sz="700" kern="0">
              <a:solidFill>
                <a:srgbClr val="000000"/>
              </a:solidFill>
              <a:latin typeface="Arial"/>
              <a:cs typeface="Arial"/>
              <a:sym typeface="Arial"/>
            </a:endParaRPr>
          </a:p>
        </p:txBody>
      </p:sp>
      <p:pic>
        <p:nvPicPr>
          <p:cNvPr id="492" name="Google Shape;492;p83"/>
          <p:cNvPicPr preferRelativeResize="0"/>
          <p:nvPr/>
        </p:nvPicPr>
        <p:blipFill rotWithShape="1">
          <a:blip r:embed="rId4">
            <a:alphaModFix/>
          </a:blip>
          <a:srcRect/>
          <a:stretch/>
        </p:blipFill>
        <p:spPr>
          <a:xfrm>
            <a:off x="10300257" y="5424974"/>
            <a:ext cx="1019413" cy="534763"/>
          </a:xfrm>
          <a:prstGeom prst="rect">
            <a:avLst/>
          </a:prstGeom>
          <a:noFill/>
          <a:ln>
            <a:noFill/>
          </a:ln>
        </p:spPr>
      </p:pic>
      <p:grpSp>
        <p:nvGrpSpPr>
          <p:cNvPr id="2" name="Group 1"/>
          <p:cNvGrpSpPr/>
          <p:nvPr/>
        </p:nvGrpSpPr>
        <p:grpSpPr>
          <a:xfrm>
            <a:off x="565315" y="1622315"/>
            <a:ext cx="2699238" cy="472634"/>
            <a:chOff x="8651988" y="3605118"/>
            <a:chExt cx="2699238" cy="472634"/>
          </a:xfrm>
        </p:grpSpPr>
        <p:pic>
          <p:nvPicPr>
            <p:cNvPr id="11" name="Picture 2" descr="Image result for sign in with goog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92109" y="3679989"/>
              <a:ext cx="1459117" cy="2900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apple app store icon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87655" y="3614858"/>
              <a:ext cx="462894" cy="4628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play store ico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51988" y="3605118"/>
              <a:ext cx="423335" cy="423335"/>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51905" y="664741"/>
            <a:ext cx="5713757" cy="5713757"/>
          </a:xfrm>
          <a:prstGeom prst="rect">
            <a:avLst/>
          </a:prstGeom>
        </p:spPr>
      </p:pic>
      <p:pic>
        <p:nvPicPr>
          <p:cNvPr id="10" name="Picture 9"/>
          <p:cNvPicPr>
            <a:picLocks noChangeAspect="1"/>
          </p:cNvPicPr>
          <p:nvPr/>
        </p:nvPicPr>
        <p:blipFill>
          <a:blip r:embed="rId9"/>
          <a:stretch>
            <a:fillRect/>
          </a:stretch>
        </p:blipFill>
        <p:spPr>
          <a:xfrm>
            <a:off x="9388991" y="1796368"/>
            <a:ext cx="1891951" cy="3346515"/>
          </a:xfrm>
          <a:prstGeom prst="rect">
            <a:avLst/>
          </a:prstGeom>
        </p:spPr>
      </p:pic>
      <p:sp>
        <p:nvSpPr>
          <p:cNvPr id="14" name="TextBox 13"/>
          <p:cNvSpPr txBox="1"/>
          <p:nvPr/>
        </p:nvSpPr>
        <p:spPr>
          <a:xfrm>
            <a:off x="457200" y="349809"/>
            <a:ext cx="5590572" cy="1152175"/>
          </a:xfrm>
          <a:prstGeom prst="rect">
            <a:avLst/>
          </a:prstGeom>
          <a:noFill/>
        </p:spPr>
        <p:txBody>
          <a:bodyPr wrap="square" rtlCol="0">
            <a:spAutoFit/>
          </a:bodyPr>
          <a:lstStyle/>
          <a:p>
            <a:pPr>
              <a:lnSpc>
                <a:spcPts val="4000"/>
              </a:lnSpc>
              <a:spcBef>
                <a:spcPts val="50"/>
              </a:spcBef>
              <a:spcAft>
                <a:spcPts val="50"/>
              </a:spcAft>
            </a:pPr>
            <a:r>
              <a:rPr lang="en-CA" sz="4800" dirty="0">
                <a:solidFill>
                  <a:srgbClr val="E31937"/>
                </a:solidFill>
                <a:latin typeface="Arial Black" panose="020B0A04020102020204" pitchFamily="34" charset="0"/>
              </a:rPr>
              <a:t>O3 </a:t>
            </a:r>
            <a:r>
              <a:rPr lang="en-CA" sz="4800" dirty="0" smtClean="0">
                <a:solidFill>
                  <a:srgbClr val="E31937"/>
                </a:solidFill>
                <a:latin typeface="Arial Black" panose="020B0A04020102020204" pitchFamily="34" charset="0"/>
              </a:rPr>
              <a:t>Setup Lite</a:t>
            </a:r>
            <a:r>
              <a:rPr lang="en-CA" sz="4800" dirty="0">
                <a:latin typeface="Arial Black" panose="020B0A04020102020204" pitchFamily="34" charset="0"/>
              </a:rPr>
              <a:t/>
            </a:r>
            <a:br>
              <a:rPr lang="en-CA" sz="4800" dirty="0">
                <a:latin typeface="Arial Black" panose="020B0A04020102020204" pitchFamily="34" charset="0"/>
              </a:rPr>
            </a:br>
            <a:r>
              <a:rPr lang="en-CA" sz="4800" dirty="0">
                <a:solidFill>
                  <a:srgbClr val="58595B"/>
                </a:solidFill>
                <a:latin typeface="Arial Black" panose="020B0A04020102020204" pitchFamily="34" charset="0"/>
              </a:rPr>
              <a:t>App</a:t>
            </a:r>
          </a:p>
        </p:txBody>
      </p:sp>
      <p:pic>
        <p:nvPicPr>
          <p:cNvPr id="4" name="Picture 3"/>
          <p:cNvPicPr>
            <a:picLocks noChangeAspect="1"/>
          </p:cNvPicPr>
          <p:nvPr/>
        </p:nvPicPr>
        <p:blipFill>
          <a:blip r:embed="rId10"/>
          <a:stretch>
            <a:fillRect/>
          </a:stretch>
        </p:blipFill>
        <p:spPr>
          <a:xfrm>
            <a:off x="9327229" y="1694830"/>
            <a:ext cx="2041168" cy="4131194"/>
          </a:xfrm>
          <a:prstGeom prst="rect">
            <a:avLst/>
          </a:prstGeom>
        </p:spPr>
      </p:pic>
    </p:spTree>
    <p:extLst>
      <p:ext uri="{BB962C8B-B14F-4D97-AF65-F5344CB8AC3E}">
        <p14:creationId xmlns:p14="http://schemas.microsoft.com/office/powerpoint/2010/main" val="238500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90"/>
                                        </p:tgtEl>
                                        <p:attrNameLst>
                                          <p:attrName>style.visibility</p:attrName>
                                        </p:attrNameLst>
                                      </p:cBhvr>
                                      <p:to>
                                        <p:strVal val="visible"/>
                                      </p:to>
                                    </p:set>
                                    <p:anim calcmode="lin" valueType="num">
                                      <p:cBhvr additive="base">
                                        <p:cTn id="7" dur="500" fill="hold"/>
                                        <p:tgtEl>
                                          <p:spTgt spid="490"/>
                                        </p:tgtEl>
                                        <p:attrNameLst>
                                          <p:attrName>ppt_x</p:attrName>
                                        </p:attrNameLst>
                                      </p:cBhvr>
                                      <p:tavLst>
                                        <p:tav tm="0">
                                          <p:val>
                                            <p:strVal val="1+#ppt_w/2"/>
                                          </p:val>
                                        </p:tav>
                                        <p:tav tm="100000">
                                          <p:val>
                                            <p:strVal val="#ppt_x"/>
                                          </p:val>
                                        </p:tav>
                                      </p:tavLst>
                                    </p:anim>
                                    <p:anim calcmode="lin" valueType="num">
                                      <p:cBhvr additive="base">
                                        <p:cTn id="8" dur="500" fill="hold"/>
                                        <p:tgtEl>
                                          <p:spTgt spid="4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4468" y="1692431"/>
            <a:ext cx="5592177" cy="4931967"/>
            <a:chOff x="689367" y="1333951"/>
            <a:chExt cx="6341317" cy="5326455"/>
          </a:xfrm>
        </p:grpSpPr>
        <p:sp>
          <p:nvSpPr>
            <p:cNvPr id="8" name="TextBox 7"/>
            <p:cNvSpPr txBox="1"/>
            <p:nvPr/>
          </p:nvSpPr>
          <p:spPr>
            <a:xfrm>
              <a:off x="4686410" y="1350704"/>
              <a:ext cx="2344274" cy="706628"/>
            </a:xfrm>
            <a:prstGeom prst="rect">
              <a:avLst/>
            </a:prstGeom>
            <a:noFill/>
          </p:spPr>
          <p:txBody>
            <a:bodyPr wrap="square" rtlCol="0" anchor="b" anchorCtr="0">
              <a:noAutofit/>
            </a:bodyPr>
            <a:lstStyle/>
            <a:p>
              <a:pPr>
                <a:spcAft>
                  <a:spcPts val="176"/>
                </a:spcAft>
              </a:pPr>
              <a:r>
                <a:rPr lang="en-US" sz="1400" dirty="0"/>
                <a:t>Temperature</a:t>
              </a:r>
            </a:p>
            <a:p>
              <a:pPr>
                <a:spcAft>
                  <a:spcPts val="176"/>
                </a:spcAft>
              </a:pPr>
              <a:r>
                <a:rPr lang="en-US" sz="1400" dirty="0"/>
                <a:t>IR  |  Thermistors</a:t>
              </a:r>
            </a:p>
          </p:txBody>
        </p:sp>
        <p:grpSp>
          <p:nvGrpSpPr>
            <p:cNvPr id="9" name="Group 8"/>
            <p:cNvGrpSpPr/>
            <p:nvPr/>
          </p:nvGrpSpPr>
          <p:grpSpPr>
            <a:xfrm>
              <a:off x="721762" y="1333951"/>
              <a:ext cx="3896144" cy="1056086"/>
              <a:chOff x="25084675" y="2416533"/>
              <a:chExt cx="7785641" cy="2084578"/>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4675" y="2416533"/>
                <a:ext cx="2084580" cy="2084578"/>
              </a:xfrm>
              <a:prstGeom prst="rect">
                <a:avLst/>
              </a:prstGeom>
            </p:spPr>
          </p:pic>
          <p:sp>
            <p:nvSpPr>
              <p:cNvPr id="11" name="TextBox 10"/>
              <p:cNvSpPr txBox="1"/>
              <p:nvPr/>
            </p:nvSpPr>
            <p:spPr>
              <a:xfrm>
                <a:off x="27544567" y="2561735"/>
                <a:ext cx="5325749" cy="1642711"/>
              </a:xfrm>
              <a:prstGeom prst="rect">
                <a:avLst/>
              </a:prstGeom>
              <a:noFill/>
            </p:spPr>
            <p:txBody>
              <a:bodyPr wrap="square" rtlCol="0" anchor="b" anchorCtr="0">
                <a:noAutofit/>
              </a:bodyPr>
              <a:lstStyle/>
              <a:p>
                <a:pPr>
                  <a:spcAft>
                    <a:spcPts val="176"/>
                  </a:spcAft>
                </a:pPr>
                <a:r>
                  <a:rPr lang="en-US" sz="1400" dirty="0"/>
                  <a:t>Occupancy</a:t>
                </a:r>
              </a:p>
              <a:p>
                <a:pPr>
                  <a:spcAft>
                    <a:spcPts val="176"/>
                  </a:spcAft>
                </a:pPr>
                <a:r>
                  <a:rPr lang="en-US" sz="1400" dirty="0"/>
                  <a:t>PIR  |  Audio | IR</a:t>
                </a:r>
              </a:p>
            </p:txBody>
          </p:sp>
        </p:grpSp>
        <p:sp>
          <p:nvSpPr>
            <p:cNvPr id="13" name="TextBox 12"/>
            <p:cNvSpPr txBox="1"/>
            <p:nvPr/>
          </p:nvSpPr>
          <p:spPr>
            <a:xfrm>
              <a:off x="5939682" y="4101795"/>
              <a:ext cx="1087589" cy="510755"/>
            </a:xfrm>
            <a:prstGeom prst="rect">
              <a:avLst/>
            </a:prstGeom>
            <a:noFill/>
          </p:spPr>
          <p:txBody>
            <a:bodyPr wrap="square" rtlCol="0" anchor="b" anchorCtr="0">
              <a:noAutofit/>
            </a:bodyPr>
            <a:lstStyle/>
            <a:p>
              <a:pPr>
                <a:spcAft>
                  <a:spcPts val="176"/>
                </a:spcAft>
              </a:pPr>
              <a:r>
                <a:rPr lang="en-US" sz="1400" dirty="0"/>
                <a:t>Humidity</a:t>
              </a:r>
            </a:p>
          </p:txBody>
        </p:sp>
        <p:sp>
          <p:nvSpPr>
            <p:cNvPr id="16" name="TextBox 15"/>
            <p:cNvSpPr txBox="1"/>
            <p:nvPr/>
          </p:nvSpPr>
          <p:spPr>
            <a:xfrm>
              <a:off x="1687535" y="4216628"/>
              <a:ext cx="2673343" cy="856630"/>
            </a:xfrm>
            <a:prstGeom prst="rect">
              <a:avLst/>
            </a:prstGeom>
            <a:noFill/>
          </p:spPr>
          <p:txBody>
            <a:bodyPr wrap="square" rtlCol="0" anchor="b" anchorCtr="0">
              <a:noAutofit/>
            </a:bodyPr>
            <a:lstStyle/>
            <a:p>
              <a:pPr>
                <a:spcAft>
                  <a:spcPts val="176"/>
                </a:spcAft>
              </a:pPr>
              <a:r>
                <a:rPr lang="en-US" sz="1400" dirty="0"/>
                <a:t>Light Color</a:t>
              </a:r>
            </a:p>
            <a:p>
              <a:pPr>
                <a:spcAft>
                  <a:spcPts val="176"/>
                </a:spcAft>
              </a:pPr>
              <a:r>
                <a:rPr lang="en-US" sz="1400" dirty="0"/>
                <a:t>Light Intensity</a:t>
              </a:r>
            </a:p>
          </p:txBody>
        </p:sp>
        <p:pic>
          <p:nvPicPr>
            <p:cNvPr id="18" name="Picture 2" descr="Image result for bluetooth ic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2637" y="5249316"/>
              <a:ext cx="617479" cy="61747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773177" y="6065553"/>
              <a:ext cx="2440346" cy="594853"/>
            </a:xfrm>
            <a:prstGeom prst="rect">
              <a:avLst/>
            </a:prstGeom>
            <a:noFill/>
          </p:spPr>
          <p:txBody>
            <a:bodyPr wrap="square" rtlCol="0" anchor="b" anchorCtr="0">
              <a:noAutofit/>
            </a:bodyPr>
            <a:lstStyle/>
            <a:p>
              <a:pPr algn="ctr">
                <a:spcAft>
                  <a:spcPts val="176"/>
                </a:spcAft>
              </a:pPr>
              <a:r>
                <a:rPr lang="en-US" sz="1400" dirty="0"/>
                <a:t>Bluetooth</a:t>
              </a:r>
            </a:p>
            <a:p>
              <a:pPr algn="ctr">
                <a:spcAft>
                  <a:spcPts val="176"/>
                </a:spcAft>
              </a:pPr>
              <a:r>
                <a:rPr lang="en-US" sz="1400" dirty="0"/>
                <a:t>Beacon</a:t>
              </a:r>
            </a:p>
          </p:txBody>
        </p:sp>
        <p:pic>
          <p:nvPicPr>
            <p:cNvPr id="20" name="Picture 2" descr="Image result for ir blast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6224" y="2573933"/>
              <a:ext cx="757299" cy="75729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350116" y="3254957"/>
              <a:ext cx="1433317" cy="510756"/>
            </a:xfrm>
            <a:prstGeom prst="rect">
              <a:avLst/>
            </a:prstGeom>
            <a:noFill/>
          </p:spPr>
          <p:txBody>
            <a:bodyPr wrap="square" rtlCol="0" anchor="b" anchorCtr="0">
              <a:noAutofit/>
            </a:bodyPr>
            <a:lstStyle/>
            <a:p>
              <a:pPr>
                <a:spcAft>
                  <a:spcPts val="176"/>
                </a:spcAft>
              </a:pPr>
              <a:r>
                <a:rPr lang="en-US" sz="1400" dirty="0"/>
                <a:t>IR Blaster</a:t>
              </a:r>
            </a:p>
          </p:txBody>
        </p:sp>
        <p:pic>
          <p:nvPicPr>
            <p:cNvPr id="24" name="Google Shape;574;p89"/>
            <p:cNvPicPr preferRelativeResize="0"/>
            <p:nvPr/>
          </p:nvPicPr>
          <p:blipFill>
            <a:blip r:embed="rId6">
              <a:alphaModFix/>
            </a:blip>
            <a:stretch>
              <a:fillRect/>
            </a:stretch>
          </p:blipFill>
          <p:spPr>
            <a:xfrm>
              <a:off x="689367" y="1612070"/>
              <a:ext cx="1139061" cy="627671"/>
            </a:xfrm>
            <a:prstGeom prst="rect">
              <a:avLst/>
            </a:prstGeom>
            <a:noFill/>
            <a:ln>
              <a:noFill/>
            </a:ln>
          </p:spPr>
        </p:pic>
        <p:pic>
          <p:nvPicPr>
            <p:cNvPr id="25" name="Google Shape;575;p89"/>
            <p:cNvPicPr preferRelativeResize="0"/>
            <p:nvPr/>
          </p:nvPicPr>
          <p:blipFill>
            <a:blip r:embed="rId7">
              <a:alphaModFix/>
            </a:blip>
            <a:stretch>
              <a:fillRect/>
            </a:stretch>
          </p:blipFill>
          <p:spPr>
            <a:xfrm>
              <a:off x="896643" y="4420720"/>
              <a:ext cx="724510" cy="667017"/>
            </a:xfrm>
            <a:prstGeom prst="rect">
              <a:avLst/>
            </a:prstGeom>
            <a:noFill/>
            <a:ln>
              <a:noFill/>
            </a:ln>
          </p:spPr>
        </p:pic>
        <p:pic>
          <p:nvPicPr>
            <p:cNvPr id="26" name="Google Shape;573;p89"/>
            <p:cNvPicPr preferRelativeResize="0"/>
            <p:nvPr/>
          </p:nvPicPr>
          <p:blipFill>
            <a:blip r:embed="rId8">
              <a:alphaModFix/>
            </a:blip>
            <a:stretch>
              <a:fillRect/>
            </a:stretch>
          </p:blipFill>
          <p:spPr>
            <a:xfrm>
              <a:off x="5420235" y="4032006"/>
              <a:ext cx="562220" cy="736772"/>
            </a:xfrm>
            <a:prstGeom prst="rect">
              <a:avLst/>
            </a:prstGeom>
            <a:noFill/>
            <a:ln>
              <a:noFill/>
            </a:ln>
          </p:spPr>
        </p:pic>
        <p:pic>
          <p:nvPicPr>
            <p:cNvPr id="27" name="Google Shape;572;p89"/>
            <p:cNvPicPr preferRelativeResize="0"/>
            <p:nvPr/>
          </p:nvPicPr>
          <p:blipFill>
            <a:blip r:embed="rId9">
              <a:alphaModFix/>
            </a:blip>
            <a:stretch>
              <a:fillRect/>
            </a:stretch>
          </p:blipFill>
          <p:spPr>
            <a:xfrm>
              <a:off x="4347916" y="1448760"/>
              <a:ext cx="269990" cy="737771"/>
            </a:xfrm>
            <a:prstGeom prst="rect">
              <a:avLst/>
            </a:prstGeom>
            <a:noFill/>
            <a:ln>
              <a:noFill/>
            </a:ln>
          </p:spPr>
        </p:pic>
        <p:pic>
          <p:nvPicPr>
            <p:cNvPr id="28" name="Google Shape;579;p89"/>
            <p:cNvPicPr preferRelativeResize="0"/>
            <p:nvPr/>
          </p:nvPicPr>
          <p:blipFill>
            <a:blip r:embed="rId10">
              <a:alphaModFix/>
            </a:blip>
            <a:stretch>
              <a:fillRect/>
            </a:stretch>
          </p:blipFill>
          <p:spPr>
            <a:xfrm>
              <a:off x="1173381" y="3071836"/>
              <a:ext cx="1183121" cy="462993"/>
            </a:xfrm>
            <a:prstGeom prst="rect">
              <a:avLst/>
            </a:prstGeom>
            <a:noFill/>
            <a:ln>
              <a:noFill/>
            </a:ln>
          </p:spPr>
        </p:pic>
        <p:sp>
          <p:nvSpPr>
            <p:cNvPr id="32" name="TextBox 31"/>
            <p:cNvSpPr txBox="1"/>
            <p:nvPr/>
          </p:nvSpPr>
          <p:spPr>
            <a:xfrm>
              <a:off x="2128645" y="5866795"/>
              <a:ext cx="2440346" cy="594853"/>
            </a:xfrm>
            <a:prstGeom prst="rect">
              <a:avLst/>
            </a:prstGeom>
            <a:noFill/>
          </p:spPr>
          <p:txBody>
            <a:bodyPr wrap="square" rtlCol="0" anchor="b" anchorCtr="0">
              <a:noAutofit/>
            </a:bodyPr>
            <a:lstStyle/>
            <a:p>
              <a:pPr algn="ctr">
                <a:spcAft>
                  <a:spcPts val="176"/>
                </a:spcAft>
              </a:pPr>
              <a:r>
                <a:rPr lang="en-US" sz="1400" dirty="0"/>
                <a:t>Audio Level</a:t>
              </a:r>
            </a:p>
          </p:txBody>
        </p:sp>
        <p:pic>
          <p:nvPicPr>
            <p:cNvPr id="33" name="Google Shape;576;p89"/>
            <p:cNvPicPr preferRelativeResize="0"/>
            <p:nvPr/>
          </p:nvPicPr>
          <p:blipFill>
            <a:blip r:embed="rId11">
              <a:alphaModFix/>
            </a:blip>
            <a:stretch>
              <a:fillRect/>
            </a:stretch>
          </p:blipFill>
          <p:spPr>
            <a:xfrm>
              <a:off x="3004928" y="5303253"/>
              <a:ext cx="806210" cy="789041"/>
            </a:xfrm>
            <a:prstGeom prst="rect">
              <a:avLst/>
            </a:prstGeom>
            <a:noFill/>
            <a:ln>
              <a:noFill/>
            </a:ln>
          </p:spPr>
        </p:pic>
        <p:pic>
          <p:nvPicPr>
            <p:cNvPr id="34" name="Picture 33"/>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8108" y="2413615"/>
              <a:ext cx="2421105" cy="2404878"/>
            </a:xfrm>
            <a:prstGeom prst="rect">
              <a:avLst/>
            </a:prstGeom>
          </p:spPr>
        </p:pic>
      </p:grpSp>
      <p:pic>
        <p:nvPicPr>
          <p:cNvPr id="35" name="Google Shape;812;p104"/>
          <p:cNvPicPr preferRelativeResize="0"/>
          <p:nvPr/>
        </p:nvPicPr>
        <p:blipFill>
          <a:blip r:embed="rId13" cstate="print">
            <a:alphaModFix/>
            <a:extLst>
              <a:ext uri="{28A0092B-C50C-407E-A947-70E740481C1C}">
                <a14:useLocalDpi xmlns:a14="http://schemas.microsoft.com/office/drawing/2010/main"/>
              </a:ext>
            </a:extLst>
          </a:blip>
          <a:stretch>
            <a:fillRect/>
          </a:stretch>
        </p:blipFill>
        <p:spPr>
          <a:xfrm>
            <a:off x="7987468" y="292229"/>
            <a:ext cx="3713421" cy="1743352"/>
          </a:xfrm>
          <a:prstGeom prst="rect">
            <a:avLst/>
          </a:prstGeom>
          <a:noFill/>
          <a:ln>
            <a:noFill/>
          </a:ln>
        </p:spPr>
      </p:pic>
      <p:pic>
        <p:nvPicPr>
          <p:cNvPr id="36" name="Picture 35"/>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041581" y="2244383"/>
            <a:ext cx="3659308" cy="1914032"/>
          </a:xfrm>
          <a:prstGeom prst="rect">
            <a:avLst/>
          </a:prstGeom>
        </p:spPr>
      </p:pic>
      <p:pic>
        <p:nvPicPr>
          <p:cNvPr id="37" name="Pictur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41581" y="4505174"/>
            <a:ext cx="3836463" cy="1915008"/>
          </a:xfrm>
          <a:prstGeom prst="rect">
            <a:avLst/>
          </a:prstGeom>
        </p:spPr>
      </p:pic>
      <p:sp>
        <p:nvSpPr>
          <p:cNvPr id="39" name="Right Arrow 38"/>
          <p:cNvSpPr/>
          <p:nvPr/>
        </p:nvSpPr>
        <p:spPr>
          <a:xfrm>
            <a:off x="6841144" y="2726133"/>
            <a:ext cx="834390" cy="822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57200" y="349809"/>
            <a:ext cx="5590572" cy="1152175"/>
          </a:xfrm>
          <a:prstGeom prst="rect">
            <a:avLst/>
          </a:prstGeom>
          <a:noFill/>
        </p:spPr>
        <p:txBody>
          <a:bodyPr wrap="square" rtlCol="0">
            <a:spAutoFit/>
          </a:bodyPr>
          <a:lstStyle/>
          <a:p>
            <a:pPr>
              <a:lnSpc>
                <a:spcPts val="4000"/>
              </a:lnSpc>
              <a:spcBef>
                <a:spcPts val="50"/>
              </a:spcBef>
              <a:spcAft>
                <a:spcPts val="50"/>
              </a:spcAft>
            </a:pPr>
            <a:r>
              <a:rPr lang="en-CA" sz="4800" dirty="0" smtClean="0">
                <a:solidFill>
                  <a:srgbClr val="E31937"/>
                </a:solidFill>
                <a:latin typeface="Arial Black" panose="020B0A04020102020204" pitchFamily="34" charset="0"/>
              </a:rPr>
              <a:t>Custom App</a:t>
            </a:r>
            <a:r>
              <a:rPr lang="en-CA" sz="4800" dirty="0">
                <a:latin typeface="Arial Black" panose="020B0A04020102020204" pitchFamily="34" charset="0"/>
              </a:rPr>
              <a:t/>
            </a:r>
            <a:br>
              <a:rPr lang="en-CA" sz="4800" dirty="0">
                <a:latin typeface="Arial Black" panose="020B0A04020102020204" pitchFamily="34" charset="0"/>
              </a:rPr>
            </a:br>
            <a:r>
              <a:rPr lang="en-CA" sz="4800" dirty="0" smtClean="0">
                <a:solidFill>
                  <a:srgbClr val="58595B"/>
                </a:solidFill>
                <a:latin typeface="Arial Black" panose="020B0A04020102020204" pitchFamily="34" charset="0"/>
              </a:rPr>
              <a:t>Development</a:t>
            </a:r>
            <a:endParaRPr lang="en-CA" sz="4800" dirty="0">
              <a:solidFill>
                <a:srgbClr val="58595B"/>
              </a:solidFill>
              <a:latin typeface="Arial Black" panose="020B0A04020102020204" pitchFamily="34" charset="0"/>
            </a:endParaRPr>
          </a:p>
        </p:txBody>
      </p:sp>
    </p:spTree>
    <p:extLst>
      <p:ext uri="{BB962C8B-B14F-4D97-AF65-F5344CB8AC3E}">
        <p14:creationId xmlns:p14="http://schemas.microsoft.com/office/powerpoint/2010/main" val="32046227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7B1F1CE-0233-9541-B414-119071F186E8}"/>
              </a:ext>
            </a:extLst>
          </p:cNvPr>
          <p:cNvSpPr txBox="1"/>
          <p:nvPr/>
        </p:nvSpPr>
        <p:spPr>
          <a:xfrm>
            <a:off x="457198" y="5396998"/>
            <a:ext cx="6311592" cy="830997"/>
          </a:xfrm>
          <a:prstGeom prst="rect">
            <a:avLst/>
          </a:prstGeom>
          <a:noFill/>
        </p:spPr>
        <p:txBody>
          <a:bodyPr wrap="square" rtlCol="0">
            <a:spAutoFit/>
          </a:bodyPr>
          <a:lstStyle/>
          <a:p>
            <a:r>
              <a:rPr lang="en-US" sz="2400" dirty="0" smtClean="0"/>
              <a:t>Integration </a:t>
            </a:r>
            <a:r>
              <a:rPr lang="en-US" sz="2400" dirty="0"/>
              <a:t>with </a:t>
            </a:r>
            <a:r>
              <a:rPr lang="en-US" sz="2400" dirty="0" err="1"/>
              <a:t>IoT</a:t>
            </a:r>
            <a:r>
              <a:rPr lang="en-US" sz="2400" dirty="0"/>
              <a:t> MQTT </a:t>
            </a:r>
            <a:r>
              <a:rPr lang="en-US" sz="2400" dirty="0" smtClean="0"/>
              <a:t>Panel</a:t>
            </a:r>
          </a:p>
          <a:p>
            <a:r>
              <a:rPr lang="en-US" sz="2400" dirty="0" smtClean="0"/>
              <a:t>Integration with Google Home/Alexa</a:t>
            </a:r>
            <a:endParaRPr lang="en-US" sz="2400" dirty="0"/>
          </a:p>
        </p:txBody>
      </p:sp>
      <p:sp>
        <p:nvSpPr>
          <p:cNvPr id="6" name="TextBox 5"/>
          <p:cNvSpPr txBox="1"/>
          <p:nvPr/>
        </p:nvSpPr>
        <p:spPr>
          <a:xfrm>
            <a:off x="457199" y="349809"/>
            <a:ext cx="8040029" cy="1118255"/>
          </a:xfrm>
          <a:prstGeom prst="rect">
            <a:avLst/>
          </a:prstGeom>
          <a:noFill/>
        </p:spPr>
        <p:txBody>
          <a:bodyPr wrap="square" rtlCol="0">
            <a:spAutoFit/>
          </a:bodyPr>
          <a:lstStyle/>
          <a:p>
            <a:pPr>
              <a:lnSpc>
                <a:spcPts val="4000"/>
              </a:lnSpc>
              <a:spcBef>
                <a:spcPts val="50"/>
              </a:spcBef>
              <a:spcAft>
                <a:spcPts val="50"/>
              </a:spcAft>
            </a:pPr>
            <a:r>
              <a:rPr lang="en-CA" sz="4800" dirty="0" smtClean="0">
                <a:solidFill>
                  <a:srgbClr val="E31937"/>
                </a:solidFill>
                <a:latin typeface="Arial Black" panose="020B0A04020102020204" pitchFamily="34" charset="0"/>
              </a:rPr>
              <a:t>Example Applications</a:t>
            </a:r>
            <a:r>
              <a:rPr lang="en-CA" sz="4800" dirty="0">
                <a:latin typeface="Arial Black" panose="020B0A04020102020204" pitchFamily="34" charset="0"/>
              </a:rPr>
              <a:t/>
            </a:r>
            <a:br>
              <a:rPr lang="en-CA" sz="4800" dirty="0">
                <a:latin typeface="Arial Black" panose="020B0A04020102020204" pitchFamily="34" charset="0"/>
              </a:rPr>
            </a:br>
            <a:endParaRPr lang="en-CA" sz="4800" dirty="0">
              <a:solidFill>
                <a:srgbClr val="58595B"/>
              </a:solidFill>
              <a:latin typeface="Arial Black" panose="020B0A04020102020204" pitchFamily="34" charset="0"/>
            </a:endParaRPr>
          </a:p>
        </p:txBody>
      </p:sp>
      <p:grpSp>
        <p:nvGrpSpPr>
          <p:cNvPr id="7" name="Group 6"/>
          <p:cNvGrpSpPr/>
          <p:nvPr/>
        </p:nvGrpSpPr>
        <p:grpSpPr>
          <a:xfrm>
            <a:off x="457198" y="1181629"/>
            <a:ext cx="2319455" cy="3799048"/>
            <a:chOff x="395565" y="640590"/>
            <a:chExt cx="3523113" cy="5565900"/>
          </a:xfrm>
        </p:grpSpPr>
        <p:pic>
          <p:nvPicPr>
            <p:cNvPr id="8" name="Picture 7">
              <a:extLst>
                <a:ext uri="{FF2B5EF4-FFF2-40B4-BE49-F238E27FC236}">
                  <a16:creationId xmlns:a16="http://schemas.microsoft.com/office/drawing/2014/main" id="{DFB0C92C-B430-424A-A712-FB9A995BA0DB}"/>
                </a:ext>
              </a:extLst>
            </p:cNvPr>
            <p:cNvPicPr>
              <a:picLocks noChangeAspect="1"/>
            </p:cNvPicPr>
            <p:nvPr/>
          </p:nvPicPr>
          <p:blipFill>
            <a:blip r:embed="rId3"/>
            <a:stretch>
              <a:fillRect/>
            </a:stretch>
          </p:blipFill>
          <p:spPr>
            <a:xfrm>
              <a:off x="395565" y="640590"/>
              <a:ext cx="3523113" cy="55659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751" y="1091820"/>
              <a:ext cx="2683319" cy="4663440"/>
            </a:xfrm>
            <a:prstGeom prst="rect">
              <a:avLst/>
            </a:prstGeom>
          </p:spPr>
        </p:pic>
      </p:grpSp>
      <p:grpSp>
        <p:nvGrpSpPr>
          <p:cNvPr id="11" name="Group 10">
            <a:extLst>
              <a:ext uri="{FF2B5EF4-FFF2-40B4-BE49-F238E27FC236}">
                <a16:creationId xmlns:a16="http://schemas.microsoft.com/office/drawing/2014/main" id="{7CAFFC43-5ECC-9140-9D0A-08F936695021}"/>
              </a:ext>
            </a:extLst>
          </p:cNvPr>
          <p:cNvGrpSpPr/>
          <p:nvPr/>
        </p:nvGrpSpPr>
        <p:grpSpPr>
          <a:xfrm>
            <a:off x="3238480" y="1181629"/>
            <a:ext cx="2203314" cy="3799048"/>
            <a:chOff x="6546850" y="279400"/>
            <a:chExt cx="3416300" cy="6451600"/>
          </a:xfrm>
        </p:grpSpPr>
        <p:pic>
          <p:nvPicPr>
            <p:cNvPr id="13" name="Picture 12">
              <a:extLst>
                <a:ext uri="{FF2B5EF4-FFF2-40B4-BE49-F238E27FC236}">
                  <a16:creationId xmlns:a16="http://schemas.microsoft.com/office/drawing/2014/main" id="{7FA89AF0-F30B-D64F-85A9-1C908C3E2F4F}"/>
                </a:ext>
              </a:extLst>
            </p:cNvPr>
            <p:cNvPicPr>
              <a:picLocks noChangeAspect="1"/>
            </p:cNvPicPr>
            <p:nvPr/>
          </p:nvPicPr>
          <p:blipFill>
            <a:blip r:embed="rId3"/>
            <a:stretch>
              <a:fillRect/>
            </a:stretch>
          </p:blipFill>
          <p:spPr>
            <a:xfrm>
              <a:off x="6546850" y="279400"/>
              <a:ext cx="3416300" cy="6451600"/>
            </a:xfrm>
            <a:prstGeom prst="rect">
              <a:avLst/>
            </a:prstGeom>
          </p:spPr>
        </p:pic>
        <p:pic>
          <p:nvPicPr>
            <p:cNvPr id="15" name="Picture 14">
              <a:extLst>
                <a:ext uri="{FF2B5EF4-FFF2-40B4-BE49-F238E27FC236}">
                  <a16:creationId xmlns:a16="http://schemas.microsoft.com/office/drawing/2014/main" id="{51733F3C-FB72-F741-94A2-B9CF13FAA337}"/>
                </a:ext>
              </a:extLst>
            </p:cNvPr>
            <p:cNvPicPr>
              <a:picLocks noChangeAspect="1"/>
            </p:cNvPicPr>
            <p:nvPr/>
          </p:nvPicPr>
          <p:blipFill>
            <a:blip r:embed="rId5"/>
            <a:stretch>
              <a:fillRect/>
            </a:stretch>
          </p:blipFill>
          <p:spPr>
            <a:xfrm>
              <a:off x="7035800" y="1184275"/>
              <a:ext cx="2449285" cy="4286250"/>
            </a:xfrm>
            <a:prstGeom prst="rect">
              <a:avLst/>
            </a:prstGeom>
          </p:spPr>
        </p:pic>
      </p:grpSp>
      <p:grpSp>
        <p:nvGrpSpPr>
          <p:cNvPr id="16" name="Group 15"/>
          <p:cNvGrpSpPr/>
          <p:nvPr/>
        </p:nvGrpSpPr>
        <p:grpSpPr>
          <a:xfrm>
            <a:off x="5903621" y="1181629"/>
            <a:ext cx="2381734" cy="3799048"/>
            <a:chOff x="2305050" y="533400"/>
            <a:chExt cx="2668394" cy="4451195"/>
          </a:xfrm>
        </p:grpSpPr>
        <p:pic>
          <p:nvPicPr>
            <p:cNvPr id="17" name="Picture 16">
              <a:extLst>
                <a:ext uri="{FF2B5EF4-FFF2-40B4-BE49-F238E27FC236}">
                  <a16:creationId xmlns:a16="http://schemas.microsoft.com/office/drawing/2014/main" id="{DFB0C92C-B430-424A-A712-FB9A995BA0DB}"/>
                </a:ext>
              </a:extLst>
            </p:cNvPr>
            <p:cNvPicPr>
              <a:picLocks noChangeAspect="1"/>
            </p:cNvPicPr>
            <p:nvPr/>
          </p:nvPicPr>
          <p:blipFill>
            <a:blip r:embed="rId3"/>
            <a:stretch>
              <a:fillRect/>
            </a:stretch>
          </p:blipFill>
          <p:spPr>
            <a:xfrm>
              <a:off x="2305050" y="533400"/>
              <a:ext cx="2668394" cy="4451195"/>
            </a:xfrm>
            <a:prstGeom prst="rect">
              <a:avLst/>
            </a:prstGeom>
          </p:spPr>
        </p:pic>
        <p:pic>
          <p:nvPicPr>
            <p:cNvPr id="18" name="Picture 17">
              <a:extLst>
                <a:ext uri="{FF2B5EF4-FFF2-40B4-BE49-F238E27FC236}">
                  <a16:creationId xmlns:a16="http://schemas.microsoft.com/office/drawing/2014/main" id="{6C6B9A72-7B71-C440-B8C1-079F4A0479E6}"/>
                </a:ext>
              </a:extLst>
            </p:cNvPr>
            <p:cNvPicPr>
              <a:picLocks noChangeAspect="1"/>
            </p:cNvPicPr>
            <p:nvPr/>
          </p:nvPicPr>
          <p:blipFill>
            <a:blip r:embed="rId6"/>
            <a:stretch>
              <a:fillRect/>
            </a:stretch>
          </p:blipFill>
          <p:spPr>
            <a:xfrm>
              <a:off x="2599783" y="928286"/>
              <a:ext cx="2078928" cy="3699472"/>
            </a:xfrm>
            <a:prstGeom prst="rect">
              <a:avLst/>
            </a:prstGeom>
          </p:spPr>
        </p:pic>
      </p:grpSp>
      <p:pic>
        <p:nvPicPr>
          <p:cNvPr id="19" name="Picture 18">
            <a:extLst>
              <a:ext uri="{FF2B5EF4-FFF2-40B4-BE49-F238E27FC236}">
                <a16:creationId xmlns:a16="http://schemas.microsoft.com/office/drawing/2014/main" id="{2A63DA12-F7B4-5A47-9A9C-FD0A238D9F43}"/>
              </a:ext>
            </a:extLst>
          </p:cNvPr>
          <p:cNvPicPr>
            <a:picLocks noChangeAspect="1"/>
          </p:cNvPicPr>
          <p:nvPr/>
        </p:nvPicPr>
        <p:blipFill>
          <a:blip r:embed="rId7"/>
          <a:stretch>
            <a:fillRect/>
          </a:stretch>
        </p:blipFill>
        <p:spPr>
          <a:xfrm>
            <a:off x="9385674" y="1145235"/>
            <a:ext cx="1866777" cy="1831220"/>
          </a:xfrm>
          <a:prstGeom prst="rect">
            <a:avLst/>
          </a:prstGeom>
        </p:spPr>
      </p:pic>
      <p:pic>
        <p:nvPicPr>
          <p:cNvPr id="20" name="Picture 19">
            <a:extLst>
              <a:ext uri="{FF2B5EF4-FFF2-40B4-BE49-F238E27FC236}">
                <a16:creationId xmlns:a16="http://schemas.microsoft.com/office/drawing/2014/main" id="{E05AF69F-149B-4449-8340-00124DA53252}"/>
              </a:ext>
            </a:extLst>
          </p:cNvPr>
          <p:cNvPicPr>
            <a:picLocks noChangeAspect="1"/>
          </p:cNvPicPr>
          <p:nvPr/>
        </p:nvPicPr>
        <p:blipFill>
          <a:blip r:embed="rId8"/>
          <a:stretch>
            <a:fillRect/>
          </a:stretch>
        </p:blipFill>
        <p:spPr>
          <a:xfrm>
            <a:off x="9476300" y="3493972"/>
            <a:ext cx="1685524" cy="1178715"/>
          </a:xfrm>
          <a:prstGeom prst="rect">
            <a:avLst/>
          </a:prstGeom>
        </p:spPr>
      </p:pic>
    </p:spTree>
    <p:extLst>
      <p:ext uri="{BB962C8B-B14F-4D97-AF65-F5344CB8AC3E}">
        <p14:creationId xmlns:p14="http://schemas.microsoft.com/office/powerpoint/2010/main" val="3036078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3620113"/>
          </a:xfrm>
          <a:prstGeom prst="rect">
            <a:avLst/>
          </a:prstGeom>
        </p:spPr>
      </p:pic>
      <p:sp>
        <p:nvSpPr>
          <p:cNvPr id="5" name="TextBox 4"/>
          <p:cNvSpPr txBox="1"/>
          <p:nvPr/>
        </p:nvSpPr>
        <p:spPr>
          <a:xfrm>
            <a:off x="474948" y="349809"/>
            <a:ext cx="3567231" cy="1152175"/>
          </a:xfrm>
          <a:prstGeom prst="rect">
            <a:avLst/>
          </a:prstGeom>
          <a:noFill/>
        </p:spPr>
        <p:txBody>
          <a:bodyPr wrap="square" rtlCol="0">
            <a:spAutoFit/>
          </a:bodyPr>
          <a:lstStyle/>
          <a:p>
            <a:pPr>
              <a:lnSpc>
                <a:spcPts val="4000"/>
              </a:lnSpc>
              <a:spcBef>
                <a:spcPts val="50"/>
              </a:spcBef>
              <a:spcAft>
                <a:spcPts val="50"/>
              </a:spcAft>
            </a:pPr>
            <a:r>
              <a:rPr lang="en-CA" sz="4800" dirty="0">
                <a:solidFill>
                  <a:srgbClr val="E31937"/>
                </a:solidFill>
                <a:latin typeface="Arial Black" panose="020B0A04020102020204" pitchFamily="34" charset="0"/>
              </a:rPr>
              <a:t>New</a:t>
            </a:r>
            <a:r>
              <a:rPr lang="en-CA" sz="4800" dirty="0">
                <a:latin typeface="Arial Black" panose="020B0A04020102020204" pitchFamily="34" charset="0"/>
              </a:rPr>
              <a:t/>
            </a:r>
            <a:br>
              <a:rPr lang="en-CA" sz="4800" dirty="0">
                <a:latin typeface="Arial Black" panose="020B0A04020102020204" pitchFamily="34" charset="0"/>
              </a:rPr>
            </a:br>
            <a:r>
              <a:rPr lang="en-CA" sz="4800" dirty="0">
                <a:solidFill>
                  <a:srgbClr val="FFFFFF"/>
                </a:solidFill>
                <a:latin typeface="Arial Black" panose="020B0A04020102020204" pitchFamily="34" charset="0"/>
              </a:rPr>
              <a:t>Product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0230" y="549188"/>
            <a:ext cx="4822139" cy="471152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2003" y="5125223"/>
            <a:ext cx="2718591" cy="841178"/>
          </a:xfrm>
          <a:prstGeom prst="rect">
            <a:avLst/>
          </a:prstGeom>
        </p:spPr>
      </p:pic>
      <p:sp>
        <p:nvSpPr>
          <p:cNvPr id="2" name="Rectangle 1">
            <a:extLst>
              <a:ext uri="{FF2B5EF4-FFF2-40B4-BE49-F238E27FC236}">
                <a16:creationId xmlns:a16="http://schemas.microsoft.com/office/drawing/2014/main" id="{BDDAC897-89FE-544D-8ACC-73347A5E6091}"/>
              </a:ext>
            </a:extLst>
          </p:cNvPr>
          <p:cNvSpPr/>
          <p:nvPr/>
        </p:nvSpPr>
        <p:spPr>
          <a:xfrm>
            <a:off x="334209" y="3894117"/>
            <a:ext cx="7884448" cy="1446550"/>
          </a:xfrm>
          <a:prstGeom prst="rect">
            <a:avLst/>
          </a:prstGeom>
        </p:spPr>
        <p:txBody>
          <a:bodyPr wrap="square">
            <a:spAutoFit/>
          </a:bodyPr>
          <a:lstStyle/>
          <a:p>
            <a:r>
              <a:rPr lang="en-CA" sz="3200" b="1" dirty="0">
                <a:solidFill>
                  <a:srgbClr val="000000"/>
                </a:solidFill>
                <a:latin typeface="+mj-lt"/>
              </a:rPr>
              <a:t>“To become the industry standard between room engagement and building Services.”</a:t>
            </a:r>
            <a:r>
              <a:rPr lang="en-CA" dirty="0"/>
              <a:t/>
            </a:r>
            <a:br>
              <a:rPr lang="en-CA" dirty="0"/>
            </a:br>
            <a:endParaRPr lang="en-CA" sz="2400" dirty="0">
              <a:effectLst/>
            </a:endParaRPr>
          </a:p>
        </p:txBody>
      </p:sp>
      <p:sp>
        <p:nvSpPr>
          <p:cNvPr id="3" name="Rectangle 2"/>
          <p:cNvSpPr/>
          <p:nvPr/>
        </p:nvSpPr>
        <p:spPr>
          <a:xfrm>
            <a:off x="334209" y="4801135"/>
            <a:ext cx="6096000" cy="1200329"/>
          </a:xfrm>
          <a:prstGeom prst="rect">
            <a:avLst/>
          </a:prstGeom>
        </p:spPr>
        <p:txBody>
          <a:bodyPr>
            <a:spAutoFit/>
          </a:bodyPr>
          <a:lstStyle/>
          <a:p>
            <a:r>
              <a:rPr lang="en-CA" dirty="0">
                <a:solidFill>
                  <a:srgbClr val="58595B"/>
                </a:solidFill>
              </a:rPr>
              <a:t/>
            </a:r>
            <a:br>
              <a:rPr lang="en-CA" dirty="0">
                <a:solidFill>
                  <a:srgbClr val="58595B"/>
                </a:solidFill>
              </a:rPr>
            </a:br>
            <a:r>
              <a:rPr lang="en-CA" dirty="0">
                <a:solidFill>
                  <a:srgbClr val="58595B"/>
                </a:solidFill>
                <a:latin typeface="Roboto"/>
              </a:rPr>
              <a:t>The Sensor Hub 2.0 is an open platform - with multiple interfaces, it is possible to communicate with and integrate into almost any system.</a:t>
            </a:r>
            <a:endParaRPr lang="en-CA" dirty="0">
              <a:solidFill>
                <a:srgbClr val="58595B"/>
              </a:solidFill>
            </a:endParaRPr>
          </a:p>
        </p:txBody>
      </p:sp>
    </p:spTree>
    <p:extLst>
      <p:ext uri="{BB962C8B-B14F-4D97-AF65-F5344CB8AC3E}">
        <p14:creationId xmlns:p14="http://schemas.microsoft.com/office/powerpoint/2010/main" val="316993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3055777-88D5-374B-8CF4-CBCD54FFF0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2522377"/>
          </a:xfrm>
          <a:prstGeom prst="rect">
            <a:avLst/>
          </a:prstGeom>
        </p:spPr>
      </p:pic>
      <p:sp>
        <p:nvSpPr>
          <p:cNvPr id="3" name="TextBox 2"/>
          <p:cNvSpPr txBox="1"/>
          <p:nvPr/>
        </p:nvSpPr>
        <p:spPr>
          <a:xfrm>
            <a:off x="761163" y="2893785"/>
            <a:ext cx="5246645" cy="790390"/>
          </a:xfrm>
          <a:prstGeom prst="rect">
            <a:avLst/>
          </a:prstGeom>
          <a:noFill/>
        </p:spPr>
        <p:txBody>
          <a:bodyPr wrap="square" rtlCol="0" anchor="t" anchorCtr="0">
            <a:noAutofit/>
          </a:bodyPr>
          <a:lstStyle/>
          <a:p>
            <a:pPr>
              <a:spcAft>
                <a:spcPts val="1200"/>
              </a:spcAft>
            </a:pPr>
            <a:r>
              <a:rPr lang="en-US" sz="2000" b="1" dirty="0">
                <a:solidFill>
                  <a:srgbClr val="E31937"/>
                </a:solidFill>
                <a:latin typeface="+mj-lt"/>
                <a:cs typeface="Arial" panose="020B0604020202020204" pitchFamily="34" charset="0"/>
              </a:rPr>
              <a:t>OBSERVE &amp; REPORT</a:t>
            </a:r>
            <a:r>
              <a:rPr lang="en-US" sz="1600" b="1" spc="200" dirty="0">
                <a:solidFill>
                  <a:srgbClr val="E31937"/>
                </a:solidFill>
                <a:latin typeface="Arial Black" panose="020B0A04020102020204" pitchFamily="34" charset="0"/>
                <a:cs typeface="Arial" panose="020B0604020202020204" pitchFamily="34" charset="0"/>
              </a:rPr>
              <a:t/>
            </a:r>
            <a:br>
              <a:rPr lang="en-US" sz="1600" b="1" spc="200" dirty="0">
                <a:solidFill>
                  <a:srgbClr val="E31937"/>
                </a:solidFill>
                <a:latin typeface="Arial Black" panose="020B0A04020102020204" pitchFamily="34" charset="0"/>
                <a:cs typeface="Arial" panose="020B0604020202020204" pitchFamily="34" charset="0"/>
              </a:rPr>
            </a:br>
            <a:r>
              <a:rPr lang="en-US" sz="1400" dirty="0">
                <a:solidFill>
                  <a:srgbClr val="58595B"/>
                </a:solidFill>
                <a:latin typeface="Arial" panose="020B0604020202020204" pitchFamily="34" charset="0"/>
                <a:cs typeface="Arial" panose="020B0604020202020204" pitchFamily="34" charset="0"/>
              </a:rPr>
              <a:t>The O3 Sensor Hub will observe its surrounding environment and report it’s findings back to a controller or the supervisory platform.</a:t>
            </a:r>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8386513" y="2485486"/>
            <a:ext cx="3629025" cy="2505075"/>
          </a:xfrm>
          <a:prstGeom prst="rect">
            <a:avLst/>
          </a:prstGeom>
        </p:spPr>
      </p:pic>
      <p:sp>
        <p:nvSpPr>
          <p:cNvPr id="5" name="Rounded Rectangle 4"/>
          <p:cNvSpPr/>
          <p:nvPr/>
        </p:nvSpPr>
        <p:spPr>
          <a:xfrm>
            <a:off x="11085096" y="2498120"/>
            <a:ext cx="906379" cy="4464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2825" y="1962915"/>
            <a:ext cx="5675927" cy="355021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2093" y="2148941"/>
            <a:ext cx="468043" cy="27969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5102" y="2369388"/>
            <a:ext cx="5682026" cy="3235753"/>
          </a:xfrm>
          <a:prstGeom prst="rect">
            <a:avLst/>
          </a:prstGeom>
        </p:spPr>
      </p:pic>
      <p:pic>
        <p:nvPicPr>
          <p:cNvPr id="9" name="Picture 8"/>
          <p:cNvPicPr>
            <a:picLocks noChangeAspect="1"/>
          </p:cNvPicPr>
          <p:nvPr/>
        </p:nvPicPr>
        <p:blipFill>
          <a:blip r:embed="rId8">
            <a:clrChange>
              <a:clrFrom>
                <a:srgbClr val="FFFFFF"/>
              </a:clrFrom>
              <a:clrTo>
                <a:srgbClr val="FFFFFF">
                  <a:alpha val="0"/>
                </a:srgbClr>
              </a:clrTo>
            </a:clrChange>
          </a:blip>
          <a:stretch>
            <a:fillRect/>
          </a:stretch>
        </p:blipFill>
        <p:spPr>
          <a:xfrm>
            <a:off x="8675770" y="2777807"/>
            <a:ext cx="590550" cy="685800"/>
          </a:xfrm>
          <a:prstGeom prst="rect">
            <a:avLst/>
          </a:prstGeom>
        </p:spPr>
      </p:pic>
      <p:pic>
        <p:nvPicPr>
          <p:cNvPr id="10" name="Picture 9"/>
          <p:cNvPicPr>
            <a:picLocks noChangeAspect="1"/>
          </p:cNvPicPr>
          <p:nvPr/>
        </p:nvPicPr>
        <p:blipFill>
          <a:blip r:embed="rId9">
            <a:clrChange>
              <a:clrFrom>
                <a:srgbClr val="FFFFFF"/>
              </a:clrFrom>
              <a:clrTo>
                <a:srgbClr val="FFFFFF">
                  <a:alpha val="0"/>
                </a:srgbClr>
              </a:clrTo>
            </a:clrChange>
          </a:blip>
          <a:stretch>
            <a:fillRect/>
          </a:stretch>
        </p:blipFill>
        <p:spPr>
          <a:xfrm>
            <a:off x="9099333" y="3943812"/>
            <a:ext cx="657225" cy="666750"/>
          </a:xfrm>
          <a:prstGeom prst="rect">
            <a:avLst/>
          </a:prstGeom>
        </p:spPr>
      </p:pic>
      <p:pic>
        <p:nvPicPr>
          <p:cNvPr id="11" name="Picture 10"/>
          <p:cNvPicPr>
            <a:picLocks noChangeAspect="1"/>
          </p:cNvPicPr>
          <p:nvPr/>
        </p:nvPicPr>
        <p:blipFill>
          <a:blip r:embed="rId10">
            <a:clrChange>
              <a:clrFrom>
                <a:srgbClr val="FFFFFF"/>
              </a:clrFrom>
              <a:clrTo>
                <a:srgbClr val="FFFFFF">
                  <a:alpha val="0"/>
                </a:srgbClr>
              </a:clrTo>
            </a:clrChange>
          </a:blip>
          <a:stretch>
            <a:fillRect/>
          </a:stretch>
        </p:blipFill>
        <p:spPr>
          <a:xfrm>
            <a:off x="9549822" y="2801565"/>
            <a:ext cx="590550" cy="600075"/>
          </a:xfrm>
          <a:prstGeom prst="rect">
            <a:avLst/>
          </a:prstGeom>
        </p:spPr>
      </p:pic>
      <p:pic>
        <p:nvPicPr>
          <p:cNvPr id="12" name="Picture 11"/>
          <p:cNvPicPr>
            <a:picLocks noChangeAspect="1"/>
          </p:cNvPicPr>
          <p:nvPr/>
        </p:nvPicPr>
        <p:blipFill>
          <a:blip r:embed="rId11">
            <a:clrChange>
              <a:clrFrom>
                <a:srgbClr val="FFFFFF"/>
              </a:clrFrom>
              <a:clrTo>
                <a:srgbClr val="FFFFFF">
                  <a:alpha val="0"/>
                </a:srgbClr>
              </a:clrTo>
            </a:clrChange>
          </a:blip>
          <a:stretch>
            <a:fillRect/>
          </a:stretch>
        </p:blipFill>
        <p:spPr>
          <a:xfrm>
            <a:off x="10108202" y="2306494"/>
            <a:ext cx="609600" cy="590550"/>
          </a:xfrm>
          <a:prstGeom prst="rect">
            <a:avLst/>
          </a:prstGeom>
        </p:spPr>
      </p:pic>
      <p:pic>
        <p:nvPicPr>
          <p:cNvPr id="13" name="Picture 12"/>
          <p:cNvPicPr>
            <a:picLocks noChangeAspect="1"/>
          </p:cNvPicPr>
          <p:nvPr/>
        </p:nvPicPr>
        <p:blipFill>
          <a:blip r:embed="rId12">
            <a:clrChange>
              <a:clrFrom>
                <a:srgbClr val="FFFFFF"/>
              </a:clrFrom>
              <a:clrTo>
                <a:srgbClr val="FFFFFF">
                  <a:alpha val="0"/>
                </a:srgbClr>
              </a:clrTo>
            </a:clrChange>
          </a:blip>
          <a:stretch>
            <a:fillRect/>
          </a:stretch>
        </p:blipFill>
        <p:spPr>
          <a:xfrm>
            <a:off x="7855953" y="2310461"/>
            <a:ext cx="609600" cy="600075"/>
          </a:xfrm>
          <a:prstGeom prst="rect">
            <a:avLst/>
          </a:prstGeom>
        </p:spPr>
      </p:pic>
      <p:sp>
        <p:nvSpPr>
          <p:cNvPr id="15" name="TextBox 14"/>
          <p:cNvSpPr txBox="1"/>
          <p:nvPr/>
        </p:nvSpPr>
        <p:spPr>
          <a:xfrm>
            <a:off x="761163" y="5073102"/>
            <a:ext cx="5490691" cy="949290"/>
          </a:xfrm>
          <a:prstGeom prst="rect">
            <a:avLst/>
          </a:prstGeom>
          <a:noFill/>
        </p:spPr>
        <p:txBody>
          <a:bodyPr wrap="square" rtlCol="0" anchor="t" anchorCtr="0">
            <a:noAutofit/>
          </a:bodyPr>
          <a:lstStyle/>
          <a:p>
            <a:r>
              <a:rPr lang="en-US" sz="2000" b="1" dirty="0">
                <a:solidFill>
                  <a:srgbClr val="E31937"/>
                </a:solidFill>
                <a:latin typeface="+mj-lt"/>
                <a:cs typeface="Arial" panose="020B0604020202020204" pitchFamily="34" charset="0"/>
              </a:rPr>
              <a:t>CLOUD CONNECTIVITY &amp; USER ENGAGEMENT</a:t>
            </a:r>
            <a:r>
              <a:rPr lang="en-US" sz="1600" b="1" spc="200" dirty="0">
                <a:solidFill>
                  <a:srgbClr val="E31937"/>
                </a:solidFill>
                <a:latin typeface="Arial Black" panose="020B0A04020102020204" pitchFamily="34" charset="0"/>
                <a:cs typeface="Arial" panose="020B0604020202020204" pitchFamily="34" charset="0"/>
              </a:rPr>
              <a:t/>
            </a:r>
            <a:br>
              <a:rPr lang="en-US" sz="1600" b="1" spc="200" dirty="0">
                <a:solidFill>
                  <a:srgbClr val="E31937"/>
                </a:solidFill>
                <a:latin typeface="Arial Black" panose="020B0A04020102020204" pitchFamily="34" charset="0"/>
                <a:cs typeface="Arial" panose="020B0604020202020204" pitchFamily="34" charset="0"/>
              </a:rPr>
            </a:br>
            <a:r>
              <a:rPr lang="en-US" sz="1400" dirty="0">
                <a:solidFill>
                  <a:srgbClr val="58595B"/>
                </a:solidFill>
                <a:latin typeface="Arial" panose="020B0604020202020204" pitchFamily="34" charset="0"/>
                <a:cs typeface="Arial" panose="020B0604020202020204" pitchFamily="34" charset="0"/>
              </a:rPr>
              <a:t>Virtually touchless installation, setup and commissioning practices combined with unique yet simple user engagement methodologies. </a:t>
            </a:r>
          </a:p>
          <a:p>
            <a:endParaRPr lang="en-US" sz="1600" spc="50" dirty="0">
              <a:solidFill>
                <a:srgbClr val="58595B"/>
              </a:solidFill>
              <a:latin typeface="Arial" panose="020B0604020202020204" pitchFamily="34" charset="0"/>
              <a:cs typeface="Arial" panose="020B0604020202020204" pitchFamily="34" charset="0"/>
            </a:endParaRPr>
          </a:p>
          <a:p>
            <a:endParaRPr lang="en-US" sz="1600" spc="50" dirty="0">
              <a:solidFill>
                <a:srgbClr val="58595B"/>
              </a:solidFill>
              <a:latin typeface="Arial" panose="020B0604020202020204" pitchFamily="34" charset="0"/>
              <a:cs typeface="Arial" panose="020B0604020202020204" pitchFamily="34" charset="0"/>
            </a:endParaRPr>
          </a:p>
          <a:p>
            <a:endParaRPr lang="en-US" sz="1600" spc="50" dirty="0">
              <a:solidFill>
                <a:srgbClr val="58595B"/>
              </a:solidFill>
              <a:latin typeface="Arial" panose="020B0604020202020204" pitchFamily="34" charset="0"/>
              <a:cs typeface="Arial" panose="020B0604020202020204" pitchFamily="34" charset="0"/>
            </a:endParaRPr>
          </a:p>
        </p:txBody>
      </p:sp>
      <p:grpSp>
        <p:nvGrpSpPr>
          <p:cNvPr id="14" name="Group 13"/>
          <p:cNvGrpSpPr/>
          <p:nvPr/>
        </p:nvGrpSpPr>
        <p:grpSpPr>
          <a:xfrm>
            <a:off x="259342" y="2040601"/>
            <a:ext cx="372407" cy="3980144"/>
            <a:chOff x="259342" y="2040601"/>
            <a:chExt cx="372407" cy="3980144"/>
          </a:xfrm>
        </p:grpSpPr>
        <p:sp>
          <p:nvSpPr>
            <p:cNvPr id="16" name="TextBox 15"/>
            <p:cNvSpPr txBox="1"/>
            <p:nvPr/>
          </p:nvSpPr>
          <p:spPr>
            <a:xfrm rot="16200000">
              <a:off x="-1544527" y="3844470"/>
              <a:ext cx="3980144" cy="372406"/>
            </a:xfrm>
            <a:prstGeom prst="rect">
              <a:avLst/>
            </a:prstGeom>
            <a:noFill/>
          </p:spPr>
          <p:txBody>
            <a:bodyPr wrap="square" rtlCol="0" anchor="t" anchorCtr="0">
              <a:noAutofit/>
            </a:bodyPr>
            <a:lstStyle/>
            <a:p>
              <a:pPr algn="ctr">
                <a:lnSpc>
                  <a:spcPct val="80000"/>
                </a:lnSpc>
                <a:spcAft>
                  <a:spcPts val="1200"/>
                </a:spcAft>
              </a:pPr>
              <a:r>
                <a:rPr lang="en-US" sz="1600" b="1" spc="200" dirty="0">
                  <a:solidFill>
                    <a:schemeClr val="bg1">
                      <a:lumMod val="65000"/>
                    </a:schemeClr>
                  </a:solidFill>
                  <a:latin typeface="Arial Black" panose="020B0A04020102020204" pitchFamily="34" charset="0"/>
                  <a:cs typeface="Arial" panose="020B0604020202020204" pitchFamily="34" charset="0"/>
                </a:rPr>
                <a:t>WHAT IT DOES!</a:t>
              </a:r>
              <a:endParaRPr lang="en-US" sz="1600" spc="50" dirty="0">
                <a:solidFill>
                  <a:schemeClr val="bg1">
                    <a:lumMod val="65000"/>
                  </a:schemeClr>
                </a:solidFill>
                <a:latin typeface="Arial" panose="020B0604020202020204" pitchFamily="34" charset="0"/>
                <a:cs typeface="Arial" panose="020B0604020202020204" pitchFamily="34" charset="0"/>
              </a:endParaRPr>
            </a:p>
          </p:txBody>
        </p:sp>
        <p:cxnSp>
          <p:nvCxnSpPr>
            <p:cNvPr id="17" name="Straight Connector 16"/>
            <p:cNvCxnSpPr/>
            <p:nvPr/>
          </p:nvCxnSpPr>
          <p:spPr>
            <a:xfrm>
              <a:off x="631749" y="2958165"/>
              <a:ext cx="0" cy="282467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761162" y="3955082"/>
            <a:ext cx="5318905" cy="847113"/>
          </a:xfrm>
          <a:prstGeom prst="rect">
            <a:avLst/>
          </a:prstGeom>
          <a:noFill/>
        </p:spPr>
        <p:txBody>
          <a:bodyPr wrap="square" rtlCol="0" anchor="t" anchorCtr="0">
            <a:noAutofit/>
          </a:bodyPr>
          <a:lstStyle/>
          <a:p>
            <a:r>
              <a:rPr lang="en-US" sz="2000" b="1" dirty="0">
                <a:solidFill>
                  <a:srgbClr val="E31937"/>
                </a:solidFill>
                <a:latin typeface="+mj-lt"/>
                <a:cs typeface="Arial" panose="020B0604020202020204" pitchFamily="34" charset="0"/>
              </a:rPr>
              <a:t>SENSOR FUSION TECHNOLOGY</a:t>
            </a:r>
            <a:r>
              <a:rPr lang="en-US" sz="1600" b="1" spc="200" dirty="0">
                <a:solidFill>
                  <a:srgbClr val="E31937"/>
                </a:solidFill>
                <a:latin typeface="Arial Black" panose="020B0A04020102020204" pitchFamily="34" charset="0"/>
                <a:cs typeface="Arial" panose="020B0604020202020204" pitchFamily="34" charset="0"/>
              </a:rPr>
              <a:t/>
            </a:r>
            <a:br>
              <a:rPr lang="en-US" sz="1600" b="1" spc="200" dirty="0">
                <a:solidFill>
                  <a:srgbClr val="E31937"/>
                </a:solidFill>
                <a:latin typeface="Arial Black" panose="020B0A04020102020204" pitchFamily="34" charset="0"/>
                <a:cs typeface="Arial" panose="020B0604020202020204" pitchFamily="34" charset="0"/>
              </a:rPr>
            </a:br>
            <a:r>
              <a:rPr lang="en-US" sz="1400" dirty="0">
                <a:solidFill>
                  <a:srgbClr val="58595B"/>
                </a:solidFill>
                <a:latin typeface="Arial" panose="020B0604020202020204" pitchFamily="34" charset="0"/>
                <a:cs typeface="Arial" panose="020B0604020202020204" pitchFamily="34" charset="0"/>
              </a:rPr>
              <a:t>Sensor Fusion Technology monitors over eight space characteristics, then sends a combination of raw and processed data to local controllers and supervisory systems.</a:t>
            </a:r>
          </a:p>
        </p:txBody>
      </p:sp>
      <p:pic>
        <p:nvPicPr>
          <p:cNvPr id="19" name="Picture 18"/>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45326" y="6204210"/>
            <a:ext cx="1988188" cy="218421"/>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7322" y="5995344"/>
            <a:ext cx="633917" cy="666750"/>
          </a:xfrm>
          <a:prstGeom prst="rect">
            <a:avLst/>
          </a:prstGeom>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3238" y="246740"/>
            <a:ext cx="5460553" cy="2094122"/>
          </a:xfrm>
          <a:prstGeom prst="rect">
            <a:avLst/>
          </a:prstGeom>
        </p:spPr>
      </p:pic>
      <p:sp>
        <p:nvSpPr>
          <p:cNvPr id="24" name="TextBox 23"/>
          <p:cNvSpPr txBox="1"/>
          <p:nvPr/>
        </p:nvSpPr>
        <p:spPr>
          <a:xfrm>
            <a:off x="5104083" y="505796"/>
            <a:ext cx="6722939" cy="861774"/>
          </a:xfrm>
          <a:prstGeom prst="rect">
            <a:avLst/>
          </a:prstGeom>
          <a:noFill/>
        </p:spPr>
        <p:txBody>
          <a:bodyPr wrap="square" rtlCol="0">
            <a:spAutoFit/>
          </a:bodyPr>
          <a:lstStyle/>
          <a:p>
            <a:pPr algn="r">
              <a:lnSpc>
                <a:spcPts val="3000"/>
              </a:lnSpc>
              <a:spcBef>
                <a:spcPts val="50"/>
              </a:spcBef>
              <a:spcAft>
                <a:spcPts val="50"/>
              </a:spcAft>
            </a:pPr>
            <a:r>
              <a:rPr lang="en-CA" sz="4400" spc="-200" dirty="0">
                <a:solidFill>
                  <a:srgbClr val="E31937"/>
                </a:solidFill>
                <a:latin typeface="Arial Black" panose="020B0A04020102020204" pitchFamily="34" charset="0"/>
              </a:rPr>
              <a:t>O3 Sensor Hub 2.0</a:t>
            </a:r>
            <a:r>
              <a:rPr lang="en-CA" sz="4400" dirty="0">
                <a:latin typeface="Arial Black" panose="020B0A04020102020204" pitchFamily="34" charset="0"/>
              </a:rPr>
              <a:t/>
            </a:r>
            <a:br>
              <a:rPr lang="en-CA" sz="4400" dirty="0">
                <a:latin typeface="Arial Black" panose="020B0A04020102020204" pitchFamily="34" charset="0"/>
              </a:rPr>
            </a:br>
            <a:r>
              <a:rPr lang="en-CA" sz="2800" dirty="0">
                <a:solidFill>
                  <a:srgbClr val="FFFFFF"/>
                </a:solidFill>
                <a:latin typeface="Arial Black" panose="020B0A04020102020204" pitchFamily="34" charset="0"/>
              </a:rPr>
              <a:t>The Product</a:t>
            </a:r>
          </a:p>
        </p:txBody>
      </p:sp>
    </p:spTree>
    <p:extLst>
      <p:ext uri="{BB962C8B-B14F-4D97-AF65-F5344CB8AC3E}">
        <p14:creationId xmlns:p14="http://schemas.microsoft.com/office/powerpoint/2010/main" val="285956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873" y="2586828"/>
            <a:ext cx="5432201" cy="4157358"/>
          </a:xfrm>
          <a:prstGeom prst="rect">
            <a:avLst/>
          </a:prstGeom>
          <a:noFill/>
        </p:spPr>
        <p:txBody>
          <a:bodyPr wrap="square" rtlCol="0" anchor="t" anchorCtr="0">
            <a:noAutofit/>
          </a:bodyPr>
          <a:lstStyle/>
          <a:p>
            <a:pPr marL="285764" indent="-285764">
              <a:spcAft>
                <a:spcPts val="600"/>
              </a:spcAft>
              <a:buFont typeface="Arial" panose="020B0604020202020204" pitchFamily="34" charset="0"/>
              <a:buChar char="•"/>
            </a:pPr>
            <a:r>
              <a:rPr lang="en-US" sz="2000" b="1" dirty="0">
                <a:solidFill>
                  <a:srgbClr val="E31937"/>
                </a:solidFill>
                <a:latin typeface="+mj-lt"/>
                <a:cs typeface="Arial" panose="020B0604020202020204" pitchFamily="34" charset="0"/>
              </a:rPr>
              <a:t>SENSOR FUSION</a:t>
            </a:r>
            <a:r>
              <a:rPr lang="en-US" sz="1600" b="1" spc="200" dirty="0">
                <a:solidFill>
                  <a:srgbClr val="E31937"/>
                </a:solidFill>
                <a:latin typeface="Arial Black" panose="020B0A04020102020204" pitchFamily="34" charset="0"/>
                <a:cs typeface="Arial" panose="020B0604020202020204" pitchFamily="34" charset="0"/>
              </a:rPr>
              <a:t/>
            </a:r>
            <a:br>
              <a:rPr lang="en-US" sz="1600" b="1" spc="200" dirty="0">
                <a:solidFill>
                  <a:srgbClr val="E31937"/>
                </a:solidFill>
                <a:latin typeface="Arial Black" panose="020B0A04020102020204" pitchFamily="34" charset="0"/>
                <a:cs typeface="Arial" panose="020B0604020202020204" pitchFamily="34" charset="0"/>
              </a:rPr>
            </a:br>
            <a:r>
              <a:rPr lang="en-US" sz="1400" dirty="0">
                <a:solidFill>
                  <a:srgbClr val="58595B"/>
                </a:solidFill>
                <a:latin typeface="Arial" panose="020B0604020202020204" pitchFamily="34" charset="0"/>
                <a:cs typeface="Arial" panose="020B0604020202020204" pitchFamily="34" charset="0"/>
              </a:rPr>
              <a:t>Multiple sensors found in one package – all combined to understand the space environment. </a:t>
            </a:r>
          </a:p>
          <a:p>
            <a:pPr marL="285764" indent="-285764">
              <a:spcAft>
                <a:spcPts val="600"/>
              </a:spcAft>
              <a:buFont typeface="Arial" panose="020B0604020202020204" pitchFamily="34" charset="0"/>
              <a:buChar char="•"/>
            </a:pPr>
            <a:endParaRPr lang="en-US" sz="1200" b="1" spc="200" dirty="0">
              <a:solidFill>
                <a:srgbClr val="E31937"/>
              </a:solidFill>
              <a:latin typeface="Arial Black" panose="020B0A04020102020204" pitchFamily="34" charset="0"/>
              <a:cs typeface="Arial" panose="020B0604020202020204" pitchFamily="34" charset="0"/>
            </a:endParaRPr>
          </a:p>
          <a:p>
            <a:pPr marL="285764" indent="-285764">
              <a:spcAft>
                <a:spcPts val="600"/>
              </a:spcAft>
              <a:buFont typeface="Arial" panose="020B0604020202020204" pitchFamily="34" charset="0"/>
              <a:buChar char="•"/>
            </a:pPr>
            <a:r>
              <a:rPr lang="en-US" sz="2000" b="1" dirty="0">
                <a:solidFill>
                  <a:srgbClr val="E31937"/>
                </a:solidFill>
                <a:latin typeface="+mj-lt"/>
                <a:cs typeface="Arial" panose="020B0604020202020204" pitchFamily="34" charset="0"/>
              </a:rPr>
              <a:t>DUAL-PORT ETHERNET</a:t>
            </a:r>
            <a:r>
              <a:rPr lang="en-US" sz="1600" b="1" spc="200" dirty="0">
                <a:solidFill>
                  <a:srgbClr val="E31937"/>
                </a:solidFill>
                <a:latin typeface="Arial Black" panose="020B0A04020102020204" pitchFamily="34" charset="0"/>
                <a:cs typeface="Arial" panose="020B0604020202020204" pitchFamily="34" charset="0"/>
              </a:rPr>
              <a:t/>
            </a:r>
            <a:br>
              <a:rPr lang="en-US" sz="1600" b="1" spc="200" dirty="0">
                <a:solidFill>
                  <a:srgbClr val="E31937"/>
                </a:solidFill>
                <a:latin typeface="Arial Black" panose="020B0A04020102020204" pitchFamily="34" charset="0"/>
                <a:cs typeface="Arial" panose="020B0604020202020204" pitchFamily="34" charset="0"/>
              </a:rPr>
            </a:br>
            <a:r>
              <a:rPr lang="en-US" sz="1400" dirty="0">
                <a:solidFill>
                  <a:srgbClr val="58595B"/>
                </a:solidFill>
                <a:latin typeface="Arial" panose="020B0604020202020204" pitchFamily="34" charset="0"/>
                <a:cs typeface="Arial" panose="020B0604020202020204" pitchFamily="34" charset="0"/>
              </a:rPr>
              <a:t>Easy installation, High-speed data transfer. </a:t>
            </a:r>
          </a:p>
          <a:p>
            <a:pPr>
              <a:spcAft>
                <a:spcPts val="600"/>
              </a:spcAft>
            </a:pPr>
            <a:endParaRPr lang="en-US" sz="1200" b="1" spc="200" dirty="0">
              <a:solidFill>
                <a:srgbClr val="E31937"/>
              </a:solidFill>
              <a:latin typeface="Arial Black" panose="020B0A04020102020204" pitchFamily="34" charset="0"/>
              <a:cs typeface="Arial" panose="020B0604020202020204" pitchFamily="34" charset="0"/>
            </a:endParaRPr>
          </a:p>
          <a:p>
            <a:pPr marL="285764" indent="-285764">
              <a:spcAft>
                <a:spcPts val="600"/>
              </a:spcAft>
              <a:buFont typeface="Arial" panose="020B0604020202020204" pitchFamily="34" charset="0"/>
              <a:buChar char="•"/>
            </a:pPr>
            <a:r>
              <a:rPr lang="en-US" sz="2000" b="1" dirty="0">
                <a:solidFill>
                  <a:srgbClr val="E31937"/>
                </a:solidFill>
                <a:latin typeface="+mj-lt"/>
                <a:cs typeface="Arial" panose="020B0604020202020204" pitchFamily="34" charset="0"/>
              </a:rPr>
              <a:t>PROVIDING DATA</a:t>
            </a:r>
            <a:br>
              <a:rPr lang="en-US" sz="2000" b="1" dirty="0">
                <a:solidFill>
                  <a:srgbClr val="E31937"/>
                </a:solidFill>
                <a:latin typeface="+mj-lt"/>
                <a:cs typeface="Arial" panose="020B0604020202020204" pitchFamily="34" charset="0"/>
              </a:rPr>
            </a:br>
            <a:r>
              <a:rPr lang="en-US" sz="2000" b="1" dirty="0">
                <a:solidFill>
                  <a:srgbClr val="E31937"/>
                </a:solidFill>
                <a:latin typeface="+mj-lt"/>
                <a:cs typeface="Arial" panose="020B0604020202020204" pitchFamily="34" charset="0"/>
              </a:rPr>
              <a:t>WHERE YOU WANT, WHEN YOU WANT</a:t>
            </a:r>
            <a:r>
              <a:rPr lang="en-US" sz="1600" b="1" spc="200" dirty="0">
                <a:solidFill>
                  <a:srgbClr val="E31937"/>
                </a:solidFill>
                <a:latin typeface="Arial Black" panose="020B0A04020102020204" pitchFamily="34" charset="0"/>
                <a:cs typeface="Arial" panose="020B0604020202020204" pitchFamily="34" charset="0"/>
              </a:rPr>
              <a:t/>
            </a:r>
            <a:br>
              <a:rPr lang="en-US" sz="1600" b="1" spc="200" dirty="0">
                <a:solidFill>
                  <a:srgbClr val="E31937"/>
                </a:solidFill>
                <a:latin typeface="Arial Black" panose="020B0A04020102020204" pitchFamily="34" charset="0"/>
                <a:cs typeface="Arial" panose="020B0604020202020204" pitchFamily="34" charset="0"/>
              </a:rPr>
            </a:br>
            <a:r>
              <a:rPr lang="en-US" sz="1400" dirty="0">
                <a:solidFill>
                  <a:srgbClr val="58595B"/>
                </a:solidFill>
                <a:latin typeface="Arial" panose="020B0604020202020204" pitchFamily="34" charset="0"/>
                <a:cs typeface="Arial" panose="020B0604020202020204" pitchFamily="34" charset="0"/>
              </a:rPr>
              <a:t>MQTT, Native BACnet, BTLE API, REST API</a:t>
            </a:r>
          </a:p>
          <a:p>
            <a:pPr marL="285764" indent="-285764">
              <a:spcAft>
                <a:spcPts val="600"/>
              </a:spcAft>
              <a:buFont typeface="Arial" panose="020B0604020202020204" pitchFamily="34" charset="0"/>
              <a:buChar char="•"/>
            </a:pPr>
            <a:endParaRPr lang="en-US" sz="1200" spc="50" dirty="0">
              <a:solidFill>
                <a:srgbClr val="58595B"/>
              </a:solidFill>
              <a:latin typeface="Arial" panose="020B0604020202020204" pitchFamily="34" charset="0"/>
              <a:cs typeface="Arial" panose="020B0604020202020204" pitchFamily="34" charset="0"/>
            </a:endParaRPr>
          </a:p>
          <a:p>
            <a:pPr marL="285764" indent="-285764">
              <a:spcAft>
                <a:spcPts val="600"/>
              </a:spcAft>
              <a:buFont typeface="Arial" panose="020B0604020202020204" pitchFamily="34" charset="0"/>
              <a:buChar char="•"/>
            </a:pPr>
            <a:endParaRPr lang="en-US" sz="1200" spc="50" dirty="0">
              <a:solidFill>
                <a:srgbClr val="58595B"/>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3AB7DA97-2639-7C41-8404-78622EBCFD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1901438"/>
          </a:xfrm>
          <a:prstGeom prst="rect">
            <a:avLst/>
          </a:prstGeom>
        </p:spPr>
      </p:pic>
      <p:sp>
        <p:nvSpPr>
          <p:cNvPr id="5" name="TextBox 4"/>
          <p:cNvSpPr txBox="1"/>
          <p:nvPr/>
        </p:nvSpPr>
        <p:spPr>
          <a:xfrm>
            <a:off x="310873" y="2181700"/>
            <a:ext cx="10071377" cy="535170"/>
          </a:xfrm>
          <a:prstGeom prst="rect">
            <a:avLst/>
          </a:prstGeom>
          <a:noFill/>
        </p:spPr>
        <p:txBody>
          <a:bodyPr wrap="square" rtlCol="0" anchor="t" anchorCtr="0">
            <a:noAutofit/>
          </a:bodyPr>
          <a:lstStyle/>
          <a:p>
            <a:pPr>
              <a:lnSpc>
                <a:spcPct val="80000"/>
              </a:lnSpc>
              <a:spcAft>
                <a:spcPts val="1200"/>
              </a:spcAft>
            </a:pPr>
            <a:r>
              <a:rPr lang="en-US" sz="1600" b="1" spc="50" dirty="0">
                <a:solidFill>
                  <a:srgbClr val="58595B"/>
                </a:solidFill>
                <a:latin typeface="Arial" panose="020B0604020202020204" pitchFamily="34" charset="0"/>
                <a:cs typeface="Arial" panose="020B0604020202020204" pitchFamily="34" charset="0"/>
              </a:rPr>
              <a:t>     </a:t>
            </a:r>
            <a:r>
              <a:rPr lang="en-US" sz="1400" b="1" spc="50" dirty="0">
                <a:solidFill>
                  <a:schemeClr val="bg1">
                    <a:lumMod val="65000"/>
                  </a:schemeClr>
                </a:solidFill>
                <a:latin typeface="Arial" panose="020B0604020202020204" pitchFamily="34" charset="0"/>
                <a:cs typeface="Arial" panose="020B0604020202020204" pitchFamily="34" charset="0"/>
              </a:rPr>
              <a:t>CONVERGING TECHNOLOGIES</a:t>
            </a:r>
          </a:p>
        </p:txBody>
      </p:sp>
      <p:cxnSp>
        <p:nvCxnSpPr>
          <p:cNvPr id="6" name="Straight Connector 5"/>
          <p:cNvCxnSpPr/>
          <p:nvPr/>
        </p:nvCxnSpPr>
        <p:spPr>
          <a:xfrm>
            <a:off x="696518" y="2158957"/>
            <a:ext cx="10972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3145" y="2586828"/>
            <a:ext cx="5735925" cy="4157358"/>
          </a:xfrm>
          <a:prstGeom prst="rect">
            <a:avLst/>
          </a:prstGeom>
          <a:noFill/>
        </p:spPr>
        <p:txBody>
          <a:bodyPr wrap="square" rtlCol="0" anchor="t" anchorCtr="0">
            <a:noAutofit/>
          </a:bodyPr>
          <a:lstStyle/>
          <a:p>
            <a:pPr marL="285764" indent="-285764">
              <a:spcAft>
                <a:spcPts val="600"/>
              </a:spcAft>
              <a:buFont typeface="Arial" panose="020B0604020202020204" pitchFamily="34" charset="0"/>
              <a:buChar char="•"/>
            </a:pPr>
            <a:r>
              <a:rPr lang="en-US" sz="2000" b="1" dirty="0">
                <a:solidFill>
                  <a:srgbClr val="E31937"/>
                </a:solidFill>
                <a:latin typeface="+mj-lt"/>
                <a:cs typeface="Arial" panose="020B0604020202020204" pitchFamily="34" charset="0"/>
              </a:rPr>
              <a:t>O3 APP</a:t>
            </a:r>
            <a:r>
              <a:rPr lang="en-US" sz="1600" b="1" spc="200" dirty="0">
                <a:solidFill>
                  <a:srgbClr val="E31937"/>
                </a:solidFill>
                <a:latin typeface="Arial Black" panose="020B0A04020102020204" pitchFamily="34" charset="0"/>
                <a:cs typeface="Arial" panose="020B0604020202020204" pitchFamily="34" charset="0"/>
              </a:rPr>
              <a:t/>
            </a:r>
            <a:br>
              <a:rPr lang="en-US" sz="1600" b="1" spc="200" dirty="0">
                <a:solidFill>
                  <a:srgbClr val="E31937"/>
                </a:solidFill>
                <a:latin typeface="Arial Black" panose="020B0A04020102020204" pitchFamily="34" charset="0"/>
                <a:cs typeface="Arial" panose="020B0604020202020204" pitchFamily="34" charset="0"/>
              </a:rPr>
            </a:br>
            <a:r>
              <a:rPr lang="en-US" sz="1400" dirty="0">
                <a:solidFill>
                  <a:srgbClr val="58595B"/>
                </a:solidFill>
                <a:latin typeface="Arial" panose="020B0604020202020204" pitchFamily="34" charset="0"/>
                <a:cs typeface="Arial" panose="020B0604020202020204" pitchFamily="34" charset="0"/>
              </a:rPr>
              <a:t>New O3 App for provisioning and commissioning devices quickly and easily</a:t>
            </a:r>
          </a:p>
          <a:p>
            <a:pPr>
              <a:spcAft>
                <a:spcPts val="600"/>
              </a:spcAft>
            </a:pPr>
            <a:endParaRPr lang="en-US" sz="1200" b="1" spc="200" dirty="0">
              <a:solidFill>
                <a:srgbClr val="E31937"/>
              </a:solidFill>
              <a:latin typeface="Arial Black" panose="020B0A04020102020204" pitchFamily="34" charset="0"/>
              <a:cs typeface="Arial" panose="020B0604020202020204" pitchFamily="34" charset="0"/>
            </a:endParaRPr>
          </a:p>
          <a:p>
            <a:pPr marL="285764" indent="-285764">
              <a:spcAft>
                <a:spcPts val="600"/>
              </a:spcAft>
              <a:buFont typeface="Arial" panose="020B0604020202020204" pitchFamily="34" charset="0"/>
              <a:buChar char="•"/>
            </a:pPr>
            <a:r>
              <a:rPr lang="en-US" sz="2000" b="1" dirty="0">
                <a:solidFill>
                  <a:srgbClr val="E31937"/>
                </a:solidFill>
                <a:latin typeface="+mj-lt"/>
                <a:cs typeface="Arial" panose="020B0604020202020204" pitchFamily="34" charset="0"/>
              </a:rPr>
              <a:t>TWO UNIVERSAL I/O</a:t>
            </a:r>
            <a:r>
              <a:rPr lang="en-US" sz="1600" b="1" spc="200" dirty="0">
                <a:solidFill>
                  <a:srgbClr val="E31937"/>
                </a:solidFill>
                <a:latin typeface="Arial Black" panose="020B0A04020102020204" pitchFamily="34" charset="0"/>
                <a:cs typeface="Arial" panose="020B0604020202020204" pitchFamily="34" charset="0"/>
              </a:rPr>
              <a:t/>
            </a:r>
            <a:br>
              <a:rPr lang="en-US" sz="1600" b="1" spc="200" dirty="0">
                <a:solidFill>
                  <a:srgbClr val="E31937"/>
                </a:solidFill>
                <a:latin typeface="Arial Black" panose="020B0A04020102020204" pitchFamily="34" charset="0"/>
                <a:cs typeface="Arial" panose="020B0604020202020204" pitchFamily="34" charset="0"/>
              </a:rPr>
            </a:br>
            <a:r>
              <a:rPr lang="en-US" sz="1400" dirty="0">
                <a:solidFill>
                  <a:srgbClr val="58595B"/>
                </a:solidFill>
                <a:latin typeface="Arial" panose="020B0604020202020204" pitchFamily="34" charset="0"/>
                <a:cs typeface="Arial" panose="020B0604020202020204" pitchFamily="34" charset="0"/>
              </a:rPr>
              <a:t>Two universal inputs and outputs provide rudimentary control straight from the Hub. </a:t>
            </a:r>
          </a:p>
          <a:p>
            <a:pPr marL="285764" indent="-285764">
              <a:spcAft>
                <a:spcPts val="600"/>
              </a:spcAft>
              <a:buFont typeface="Arial" panose="020B0604020202020204" pitchFamily="34" charset="0"/>
              <a:buChar char="•"/>
            </a:pPr>
            <a:endParaRPr lang="en-US" sz="1200" spc="50" dirty="0">
              <a:solidFill>
                <a:srgbClr val="58595B"/>
              </a:solidFill>
              <a:latin typeface="Arial" panose="020B0604020202020204" pitchFamily="34" charset="0"/>
              <a:cs typeface="Arial" panose="020B0604020202020204" pitchFamily="34" charset="0"/>
            </a:endParaRPr>
          </a:p>
          <a:p>
            <a:pPr marL="285764" indent="-285764">
              <a:spcAft>
                <a:spcPts val="600"/>
              </a:spcAft>
              <a:buFont typeface="Arial" panose="020B0604020202020204" pitchFamily="34" charset="0"/>
              <a:buChar char="•"/>
            </a:pPr>
            <a:r>
              <a:rPr lang="en-US" sz="2000" b="1" dirty="0">
                <a:solidFill>
                  <a:srgbClr val="E31937"/>
                </a:solidFill>
                <a:latin typeface="+mj-lt"/>
                <a:cs typeface="Arial" panose="020B0604020202020204" pitchFamily="34" charset="0"/>
              </a:rPr>
              <a:t>ONBOARD USER FEEDBACK</a:t>
            </a:r>
            <a:r>
              <a:rPr lang="en-US" sz="1600" b="1" spc="200" dirty="0">
                <a:solidFill>
                  <a:srgbClr val="E31937"/>
                </a:solidFill>
                <a:latin typeface="Arial Black" panose="020B0A04020102020204" pitchFamily="34" charset="0"/>
                <a:cs typeface="Arial" panose="020B0604020202020204" pitchFamily="34" charset="0"/>
              </a:rPr>
              <a:t/>
            </a:r>
            <a:br>
              <a:rPr lang="en-US" sz="1600" b="1" spc="200" dirty="0">
                <a:solidFill>
                  <a:srgbClr val="E31937"/>
                </a:solidFill>
                <a:latin typeface="Arial Black" panose="020B0A04020102020204" pitchFamily="34" charset="0"/>
                <a:cs typeface="Arial" panose="020B0604020202020204" pitchFamily="34" charset="0"/>
              </a:rPr>
            </a:br>
            <a:r>
              <a:rPr lang="en-US" sz="1400" dirty="0">
                <a:solidFill>
                  <a:srgbClr val="58595B"/>
                </a:solidFill>
                <a:latin typeface="Arial" panose="020B0604020202020204" pitchFamily="34" charset="0"/>
                <a:cs typeface="Arial" panose="020B0604020202020204" pitchFamily="34" charset="0"/>
              </a:rPr>
              <a:t>LED ring and audio outputs provide immediate user feedback and/or changing environment conditions. </a:t>
            </a:r>
          </a:p>
          <a:p>
            <a:pPr>
              <a:spcAft>
                <a:spcPts val="600"/>
              </a:spcAft>
            </a:pPr>
            <a:endParaRPr lang="en-US" sz="1600" dirty="0">
              <a:solidFill>
                <a:srgbClr val="58595B"/>
              </a:solidFill>
              <a:latin typeface="Arial" panose="020B0604020202020204" pitchFamily="34" charset="0"/>
              <a:cs typeface="Arial" panose="020B0604020202020204" pitchFamily="34" charset="0"/>
            </a:endParaRPr>
          </a:p>
          <a:p>
            <a:pPr marL="285764" indent="-285764">
              <a:spcAft>
                <a:spcPts val="600"/>
              </a:spcAft>
              <a:buFont typeface="Arial" panose="020B0604020202020204" pitchFamily="34" charset="0"/>
              <a:buChar char="•"/>
            </a:pPr>
            <a:r>
              <a:rPr lang="en-US" sz="2000" b="1" dirty="0">
                <a:solidFill>
                  <a:srgbClr val="E31937"/>
                </a:solidFill>
                <a:latin typeface="+mj-lt"/>
                <a:cs typeface="Arial" panose="020B0604020202020204" pitchFamily="34" charset="0"/>
              </a:rPr>
              <a:t>EMBEDDED METRICS</a:t>
            </a:r>
            <a:r>
              <a:rPr lang="en-US" sz="1600" b="1" spc="200" dirty="0">
                <a:solidFill>
                  <a:srgbClr val="E31937"/>
                </a:solidFill>
                <a:latin typeface="Arial Black" panose="020B0A04020102020204" pitchFamily="34" charset="0"/>
                <a:cs typeface="Arial" panose="020B0604020202020204" pitchFamily="34" charset="0"/>
              </a:rPr>
              <a:t/>
            </a:r>
            <a:br>
              <a:rPr lang="en-US" sz="1600" b="1" spc="200" dirty="0">
                <a:solidFill>
                  <a:srgbClr val="E31937"/>
                </a:solidFill>
                <a:latin typeface="Arial Black" panose="020B0A04020102020204" pitchFamily="34" charset="0"/>
                <a:cs typeface="Arial" panose="020B0604020202020204" pitchFamily="34" charset="0"/>
              </a:rPr>
            </a:br>
            <a:r>
              <a:rPr lang="en-US" sz="1400" dirty="0">
                <a:solidFill>
                  <a:srgbClr val="58595B"/>
                </a:solidFill>
                <a:latin typeface="Arial" panose="020B0604020202020204" pitchFamily="34" charset="0"/>
                <a:cs typeface="Arial" panose="020B0604020202020204" pitchFamily="34" charset="0"/>
              </a:rPr>
              <a:t>Onboard algorithms used to help identify the operation, functionality, and reliability of the device.</a:t>
            </a:r>
          </a:p>
          <a:p>
            <a:pPr marL="285764" indent="-285764">
              <a:spcAft>
                <a:spcPts val="600"/>
              </a:spcAft>
              <a:buFont typeface="Arial" panose="020B0604020202020204" pitchFamily="34" charset="0"/>
              <a:buChar char="•"/>
            </a:pPr>
            <a:endParaRPr lang="en-US" sz="1600" dirty="0">
              <a:solidFill>
                <a:srgbClr val="58595B"/>
              </a:solidFill>
              <a:latin typeface="Arial" panose="020B0604020202020204" pitchFamily="34" charset="0"/>
              <a:cs typeface="Arial" panose="020B0604020202020204" pitchFamily="34" charset="0"/>
            </a:endParaRPr>
          </a:p>
          <a:p>
            <a:pPr>
              <a:spcAft>
                <a:spcPts val="600"/>
              </a:spcAft>
            </a:pPr>
            <a:endParaRPr lang="en-US" sz="1600" dirty="0">
              <a:solidFill>
                <a:srgbClr val="58595B"/>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18" y="157754"/>
            <a:ext cx="1375354" cy="1481150"/>
          </a:xfrm>
          <a:prstGeom prst="rect">
            <a:avLst/>
          </a:prstGeom>
        </p:spPr>
      </p:pic>
      <p:pic>
        <p:nvPicPr>
          <p:cNvPr id="10" name="Google Shape;535;p86">
            <a:extLst>
              <a:ext uri="{FF2B5EF4-FFF2-40B4-BE49-F238E27FC236}">
                <a16:creationId xmlns:a16="http://schemas.microsoft.com/office/drawing/2014/main" id="{F8585D4E-5291-8C43-B89C-E4AA717377AC}"/>
              </a:ext>
            </a:extLst>
          </p:cNvPr>
          <p:cNvPicPr preferRelativeResize="0"/>
          <p:nvPr/>
        </p:nvPicPr>
        <p:blipFill>
          <a:blip r:embed="rId5">
            <a:alphaModFix/>
          </a:blip>
          <a:stretch>
            <a:fillRect/>
          </a:stretch>
        </p:blipFill>
        <p:spPr>
          <a:xfrm>
            <a:off x="1583022" y="5673561"/>
            <a:ext cx="1456719" cy="529372"/>
          </a:xfrm>
          <a:prstGeom prst="rect">
            <a:avLst/>
          </a:prstGeom>
          <a:noFill/>
          <a:ln>
            <a:noFill/>
          </a:ln>
        </p:spPr>
      </p:pic>
      <p:pic>
        <p:nvPicPr>
          <p:cNvPr id="11" name="Google Shape;537;p86">
            <a:extLst>
              <a:ext uri="{FF2B5EF4-FFF2-40B4-BE49-F238E27FC236}">
                <a16:creationId xmlns:a16="http://schemas.microsoft.com/office/drawing/2014/main" id="{2932CE01-5D60-7642-9BB8-8883BFD3C611}"/>
              </a:ext>
            </a:extLst>
          </p:cNvPr>
          <p:cNvPicPr preferRelativeResize="0"/>
          <p:nvPr/>
        </p:nvPicPr>
        <p:blipFill>
          <a:blip r:embed="rId6">
            <a:alphaModFix/>
          </a:blip>
          <a:stretch>
            <a:fillRect/>
          </a:stretch>
        </p:blipFill>
        <p:spPr>
          <a:xfrm>
            <a:off x="530170" y="5534708"/>
            <a:ext cx="718161" cy="718087"/>
          </a:xfrm>
          <a:prstGeom prst="rect">
            <a:avLst/>
          </a:prstGeom>
          <a:noFill/>
          <a:ln>
            <a:noFill/>
          </a:ln>
        </p:spPr>
      </p:pic>
      <p:pic>
        <p:nvPicPr>
          <p:cNvPr id="12" name="Google Shape;536;p86">
            <a:extLst>
              <a:ext uri="{FF2B5EF4-FFF2-40B4-BE49-F238E27FC236}">
                <a16:creationId xmlns:a16="http://schemas.microsoft.com/office/drawing/2014/main" id="{431B8A4C-FE03-9042-A8BB-CF679834D34E}"/>
              </a:ext>
            </a:extLst>
          </p:cNvPr>
          <p:cNvPicPr preferRelativeResize="0"/>
          <p:nvPr/>
        </p:nvPicPr>
        <p:blipFill>
          <a:blip r:embed="rId7">
            <a:alphaModFix/>
          </a:blip>
          <a:stretch>
            <a:fillRect/>
          </a:stretch>
        </p:blipFill>
        <p:spPr>
          <a:xfrm>
            <a:off x="4036776" y="5696364"/>
            <a:ext cx="1198863" cy="362432"/>
          </a:xfrm>
          <a:prstGeom prst="rect">
            <a:avLst/>
          </a:prstGeom>
          <a:noFill/>
          <a:ln>
            <a:noFill/>
          </a:ln>
        </p:spPr>
      </p:pic>
      <p:pic>
        <p:nvPicPr>
          <p:cNvPr id="15" name="Google Shape;534;p86">
            <a:extLst>
              <a:ext uri="{FF2B5EF4-FFF2-40B4-BE49-F238E27FC236}">
                <a16:creationId xmlns:a16="http://schemas.microsoft.com/office/drawing/2014/main" id="{2E96E05E-EBED-324A-98D4-38C2258A7FDF}"/>
              </a:ext>
            </a:extLst>
          </p:cNvPr>
          <p:cNvPicPr preferRelativeResize="0"/>
          <p:nvPr/>
        </p:nvPicPr>
        <p:blipFill>
          <a:blip r:embed="rId8">
            <a:alphaModFix/>
          </a:blip>
          <a:stretch>
            <a:fillRect/>
          </a:stretch>
        </p:blipFill>
        <p:spPr>
          <a:xfrm>
            <a:off x="3223734" y="5605786"/>
            <a:ext cx="543936" cy="575930"/>
          </a:xfrm>
          <a:prstGeom prst="rect">
            <a:avLst/>
          </a:prstGeom>
          <a:noFill/>
          <a:ln>
            <a:noFill/>
          </a:ln>
        </p:spPr>
      </p:pic>
      <p:sp>
        <p:nvSpPr>
          <p:cNvPr id="21" name="TextBox 20"/>
          <p:cNvSpPr txBox="1"/>
          <p:nvPr/>
        </p:nvSpPr>
        <p:spPr>
          <a:xfrm>
            <a:off x="5112248" y="514949"/>
            <a:ext cx="6722939" cy="861774"/>
          </a:xfrm>
          <a:prstGeom prst="rect">
            <a:avLst/>
          </a:prstGeom>
          <a:noFill/>
        </p:spPr>
        <p:txBody>
          <a:bodyPr wrap="square" rtlCol="0">
            <a:spAutoFit/>
          </a:bodyPr>
          <a:lstStyle/>
          <a:p>
            <a:pPr algn="r">
              <a:lnSpc>
                <a:spcPts val="3000"/>
              </a:lnSpc>
              <a:spcBef>
                <a:spcPts val="50"/>
              </a:spcBef>
              <a:spcAft>
                <a:spcPts val="50"/>
              </a:spcAft>
            </a:pPr>
            <a:r>
              <a:rPr lang="en-CA" sz="4400" spc="-200" dirty="0">
                <a:solidFill>
                  <a:srgbClr val="E31937"/>
                </a:solidFill>
                <a:latin typeface="Arial Black" panose="020B0A04020102020204" pitchFamily="34" charset="0"/>
              </a:rPr>
              <a:t>O3 Sensor Hub 2.0</a:t>
            </a:r>
            <a:r>
              <a:rPr lang="en-CA" sz="4400" dirty="0">
                <a:latin typeface="Arial Black" panose="020B0A04020102020204" pitchFamily="34" charset="0"/>
              </a:rPr>
              <a:t/>
            </a:r>
            <a:br>
              <a:rPr lang="en-CA" sz="4400" dirty="0">
                <a:latin typeface="Arial Black" panose="020B0A04020102020204" pitchFamily="34" charset="0"/>
              </a:rPr>
            </a:br>
            <a:r>
              <a:rPr lang="en-CA" sz="2800" dirty="0">
                <a:solidFill>
                  <a:srgbClr val="FFFFFF"/>
                </a:solidFill>
                <a:latin typeface="Arial Black" panose="020B0A04020102020204" pitchFamily="34" charset="0"/>
              </a:rPr>
              <a:t>Technologies – What you get!</a:t>
            </a:r>
          </a:p>
        </p:txBody>
      </p:sp>
      <p:grpSp>
        <p:nvGrpSpPr>
          <p:cNvPr id="33" name="Group 32"/>
          <p:cNvGrpSpPr/>
          <p:nvPr/>
        </p:nvGrpSpPr>
        <p:grpSpPr>
          <a:xfrm>
            <a:off x="4369298" y="3814071"/>
            <a:ext cx="340995" cy="331294"/>
            <a:chOff x="4291012" y="3888105"/>
            <a:chExt cx="340995" cy="331294"/>
          </a:xfrm>
        </p:grpSpPr>
        <p:sp>
          <p:nvSpPr>
            <p:cNvPr id="3" name="Rectangle 2"/>
            <p:cNvSpPr/>
            <p:nvPr/>
          </p:nvSpPr>
          <p:spPr>
            <a:xfrm>
              <a:off x="4407963" y="3888105"/>
              <a:ext cx="108585" cy="1085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p:cNvCxnSpPr/>
            <p:nvPr/>
          </p:nvCxnSpPr>
          <p:spPr>
            <a:xfrm>
              <a:off x="4291012" y="4053752"/>
              <a:ext cx="34099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3" idx="2"/>
            </p:cNvCxnSpPr>
            <p:nvPr/>
          </p:nvCxnSpPr>
          <p:spPr>
            <a:xfrm flipH="1">
              <a:off x="4461510" y="3996690"/>
              <a:ext cx="746" cy="5706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483364" y="4110814"/>
              <a:ext cx="108585" cy="1085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4332563" y="4110814"/>
              <a:ext cx="108585" cy="1085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7" name="Straight Connector 26"/>
            <p:cNvCxnSpPr/>
            <p:nvPr/>
          </p:nvCxnSpPr>
          <p:spPr>
            <a:xfrm flipH="1">
              <a:off x="4392547" y="4050058"/>
              <a:ext cx="746" cy="5706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534837" y="4050058"/>
              <a:ext cx="746" cy="57062"/>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771253" y="3814071"/>
            <a:ext cx="340995" cy="331294"/>
            <a:chOff x="4291012" y="3888105"/>
            <a:chExt cx="340995" cy="331294"/>
          </a:xfrm>
        </p:grpSpPr>
        <p:sp>
          <p:nvSpPr>
            <p:cNvPr id="35" name="Rectangle 34"/>
            <p:cNvSpPr/>
            <p:nvPr/>
          </p:nvSpPr>
          <p:spPr>
            <a:xfrm>
              <a:off x="4407963" y="3888105"/>
              <a:ext cx="108585" cy="1085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6" name="Straight Connector 35"/>
            <p:cNvCxnSpPr/>
            <p:nvPr/>
          </p:nvCxnSpPr>
          <p:spPr>
            <a:xfrm>
              <a:off x="4291012" y="4053752"/>
              <a:ext cx="34099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5" idx="2"/>
            </p:cNvCxnSpPr>
            <p:nvPr/>
          </p:nvCxnSpPr>
          <p:spPr>
            <a:xfrm flipH="1">
              <a:off x="4461510" y="3996690"/>
              <a:ext cx="746" cy="5706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4483364" y="4110814"/>
              <a:ext cx="108585" cy="1085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38"/>
            <p:cNvSpPr/>
            <p:nvPr/>
          </p:nvSpPr>
          <p:spPr>
            <a:xfrm>
              <a:off x="4332563" y="4110814"/>
              <a:ext cx="108585" cy="1085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0" name="Straight Connector 39"/>
            <p:cNvCxnSpPr/>
            <p:nvPr/>
          </p:nvCxnSpPr>
          <p:spPr>
            <a:xfrm flipH="1">
              <a:off x="4392547" y="4050058"/>
              <a:ext cx="746" cy="5706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534837" y="4050058"/>
              <a:ext cx="746" cy="57062"/>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032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220" y="-6720"/>
            <a:ext cx="12203949" cy="6864720"/>
          </a:xfrm>
          <a:prstGeom prst="rect">
            <a:avLst/>
          </a:prstGeom>
        </p:spPr>
      </p:pic>
      <p:grpSp>
        <p:nvGrpSpPr>
          <p:cNvPr id="43" name="Group 42"/>
          <p:cNvGrpSpPr/>
          <p:nvPr/>
        </p:nvGrpSpPr>
        <p:grpSpPr>
          <a:xfrm>
            <a:off x="10264972" y="3897320"/>
            <a:ext cx="1151182" cy="1293254"/>
            <a:chOff x="10556338" y="5168105"/>
            <a:chExt cx="2199989" cy="2471498"/>
          </a:xfrm>
        </p:grpSpPr>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9734" y="5168105"/>
              <a:ext cx="1398002" cy="1398002"/>
            </a:xfrm>
            <a:prstGeom prst="rect">
              <a:avLst/>
            </a:prstGeom>
          </p:spPr>
        </p:pic>
        <p:sp>
          <p:nvSpPr>
            <p:cNvPr id="45" name="TextBox 44"/>
            <p:cNvSpPr txBox="1"/>
            <p:nvPr/>
          </p:nvSpPr>
          <p:spPr>
            <a:xfrm>
              <a:off x="10556338" y="6378863"/>
              <a:ext cx="2199989" cy="1260740"/>
            </a:xfrm>
            <a:prstGeom prst="rect">
              <a:avLst/>
            </a:prstGeom>
            <a:noFill/>
          </p:spPr>
          <p:txBody>
            <a:bodyPr wrap="square" rtlCol="0" anchor="ctr" anchorCtr="0">
              <a:noAutofit/>
            </a:bodyPr>
            <a:lstStyle/>
            <a:p>
              <a:pPr algn="ctr" defTabSz="914492"/>
              <a:r>
                <a:rPr lang="en-US" sz="1600" dirty="0">
                  <a:solidFill>
                    <a:srgbClr val="58595B"/>
                  </a:solidFill>
                  <a:latin typeface="Arial" panose="020B0604020202020204" pitchFamily="34" charset="0"/>
                </a:rPr>
                <a:t>IR Blaster</a:t>
              </a:r>
            </a:p>
          </p:txBody>
        </p:sp>
      </p:grpSp>
      <p:grpSp>
        <p:nvGrpSpPr>
          <p:cNvPr id="46" name="Group 45"/>
          <p:cNvGrpSpPr/>
          <p:nvPr/>
        </p:nvGrpSpPr>
        <p:grpSpPr>
          <a:xfrm>
            <a:off x="9116866" y="3928014"/>
            <a:ext cx="1212998" cy="1259209"/>
            <a:chOff x="3111416" y="5233168"/>
            <a:chExt cx="2318124" cy="2406435"/>
          </a:xfrm>
        </p:grpSpPr>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1478" y="5233168"/>
              <a:ext cx="1398002" cy="1398002"/>
            </a:xfrm>
            <a:prstGeom prst="rect">
              <a:avLst/>
            </a:prstGeom>
          </p:spPr>
        </p:pic>
        <p:sp>
          <p:nvSpPr>
            <p:cNvPr id="48" name="TextBox 47"/>
            <p:cNvSpPr txBox="1"/>
            <p:nvPr/>
          </p:nvSpPr>
          <p:spPr>
            <a:xfrm>
              <a:off x="3111416" y="6378863"/>
              <a:ext cx="2318124" cy="1260740"/>
            </a:xfrm>
            <a:prstGeom prst="rect">
              <a:avLst/>
            </a:prstGeom>
            <a:noFill/>
          </p:spPr>
          <p:txBody>
            <a:bodyPr wrap="square" rtlCol="0" anchor="ctr" anchorCtr="0">
              <a:noAutofit/>
            </a:bodyPr>
            <a:lstStyle/>
            <a:p>
              <a:pPr algn="ctr" defTabSz="914492"/>
              <a:r>
                <a:rPr lang="en-US" sz="1600" dirty="0">
                  <a:solidFill>
                    <a:srgbClr val="58595B"/>
                  </a:solidFill>
                  <a:latin typeface="Arial" panose="020B0604020202020204" pitchFamily="34" charset="0"/>
                </a:rPr>
                <a:t>Audio Signatures</a:t>
              </a:r>
            </a:p>
          </p:txBody>
        </p:sp>
      </p:grpSp>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7865" y="2183181"/>
            <a:ext cx="731529" cy="731528"/>
          </a:xfrm>
          <a:prstGeom prst="rect">
            <a:avLst/>
          </a:prstGeom>
        </p:spPr>
      </p:pic>
      <p:sp>
        <p:nvSpPr>
          <p:cNvPr id="51" name="TextBox 50"/>
          <p:cNvSpPr txBox="1"/>
          <p:nvPr/>
        </p:nvSpPr>
        <p:spPr>
          <a:xfrm>
            <a:off x="5411383" y="2778710"/>
            <a:ext cx="1343845" cy="659703"/>
          </a:xfrm>
          <a:prstGeom prst="rect">
            <a:avLst/>
          </a:prstGeom>
          <a:noFill/>
        </p:spPr>
        <p:txBody>
          <a:bodyPr wrap="square" rtlCol="0" anchor="ctr" anchorCtr="0">
            <a:noAutofit/>
          </a:bodyPr>
          <a:lstStyle/>
          <a:p>
            <a:pPr algn="ctr" defTabSz="914492"/>
            <a:r>
              <a:rPr lang="en-US" sz="1600" dirty="0">
                <a:solidFill>
                  <a:srgbClr val="58595B"/>
                </a:solidFill>
                <a:latin typeface="Arial" panose="020B0604020202020204" pitchFamily="34" charset="0"/>
              </a:rPr>
              <a:t>Infrared</a:t>
            </a:r>
            <a:br>
              <a:rPr lang="en-US" sz="1600" dirty="0">
                <a:solidFill>
                  <a:srgbClr val="58595B"/>
                </a:solidFill>
                <a:latin typeface="Arial" panose="020B0604020202020204" pitchFamily="34" charset="0"/>
              </a:rPr>
            </a:br>
            <a:r>
              <a:rPr lang="en-US" sz="1600" dirty="0">
                <a:solidFill>
                  <a:srgbClr val="58595B"/>
                </a:solidFill>
                <a:latin typeface="Arial" panose="020B0604020202020204" pitchFamily="34" charset="0"/>
              </a:rPr>
              <a:t>Temp.</a:t>
            </a:r>
          </a:p>
        </p:txBody>
      </p:sp>
      <p:grpSp>
        <p:nvGrpSpPr>
          <p:cNvPr id="52" name="Group 51"/>
          <p:cNvGrpSpPr/>
          <p:nvPr/>
        </p:nvGrpSpPr>
        <p:grpSpPr>
          <a:xfrm>
            <a:off x="7981586" y="2222660"/>
            <a:ext cx="1151182" cy="1183119"/>
            <a:chOff x="4399903" y="1962541"/>
            <a:chExt cx="2199989" cy="2261024"/>
          </a:xfrm>
        </p:grpSpPr>
        <p:pic>
          <p:nvPicPr>
            <p:cNvPr id="53" name="Picture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5706" y="1962541"/>
              <a:ext cx="1398002" cy="1398002"/>
            </a:xfrm>
            <a:prstGeom prst="rect">
              <a:avLst/>
            </a:prstGeom>
          </p:spPr>
        </p:pic>
        <p:sp>
          <p:nvSpPr>
            <p:cNvPr id="54" name="TextBox 53"/>
            <p:cNvSpPr txBox="1"/>
            <p:nvPr/>
          </p:nvSpPr>
          <p:spPr>
            <a:xfrm>
              <a:off x="4399903" y="2962826"/>
              <a:ext cx="2199989" cy="1260739"/>
            </a:xfrm>
            <a:prstGeom prst="rect">
              <a:avLst/>
            </a:prstGeom>
            <a:noFill/>
          </p:spPr>
          <p:txBody>
            <a:bodyPr wrap="square" rtlCol="0" anchor="ctr" anchorCtr="0">
              <a:noAutofit/>
            </a:bodyPr>
            <a:lstStyle/>
            <a:p>
              <a:pPr algn="ctr" defTabSz="914492"/>
              <a:r>
                <a:rPr lang="en-US" sz="1600" dirty="0">
                  <a:solidFill>
                    <a:srgbClr val="58595B"/>
                  </a:solidFill>
                  <a:latin typeface="Arial" panose="020B0604020202020204" pitchFamily="34" charset="0"/>
                </a:rPr>
                <a:t>Temp.</a:t>
              </a:r>
            </a:p>
          </p:txBody>
        </p:sp>
      </p:grpSp>
      <p:grpSp>
        <p:nvGrpSpPr>
          <p:cNvPr id="55" name="Group 54"/>
          <p:cNvGrpSpPr/>
          <p:nvPr/>
        </p:nvGrpSpPr>
        <p:grpSpPr>
          <a:xfrm>
            <a:off x="6764862" y="2167546"/>
            <a:ext cx="1151182" cy="1255231"/>
            <a:chOff x="9264970" y="1962541"/>
            <a:chExt cx="2199989" cy="2398834"/>
          </a:xfrm>
        </p:grpSpPr>
        <p:pic>
          <p:nvPicPr>
            <p:cNvPr id="56" name="Picture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59570" y="1962541"/>
              <a:ext cx="1398002" cy="1398002"/>
            </a:xfrm>
            <a:prstGeom prst="rect">
              <a:avLst/>
            </a:prstGeom>
          </p:spPr>
        </p:pic>
        <p:sp>
          <p:nvSpPr>
            <p:cNvPr id="57" name="TextBox 56"/>
            <p:cNvSpPr txBox="1"/>
            <p:nvPr/>
          </p:nvSpPr>
          <p:spPr>
            <a:xfrm>
              <a:off x="9264970" y="3100635"/>
              <a:ext cx="2199989" cy="1260740"/>
            </a:xfrm>
            <a:prstGeom prst="rect">
              <a:avLst/>
            </a:prstGeom>
            <a:noFill/>
          </p:spPr>
          <p:txBody>
            <a:bodyPr wrap="square" rtlCol="0" anchor="ctr" anchorCtr="0">
              <a:noAutofit/>
            </a:bodyPr>
            <a:lstStyle/>
            <a:p>
              <a:pPr algn="ctr" defTabSz="914492"/>
              <a:r>
                <a:rPr lang="en-US" sz="1600" dirty="0">
                  <a:solidFill>
                    <a:srgbClr val="58595B"/>
                  </a:solidFill>
                  <a:latin typeface="Arial" panose="020B0604020202020204" pitchFamily="34" charset="0"/>
                </a:rPr>
                <a:t>Humidity</a:t>
              </a:r>
            </a:p>
          </p:txBody>
        </p:sp>
      </p:grpSp>
      <p:grpSp>
        <p:nvGrpSpPr>
          <p:cNvPr id="58" name="Group 57"/>
          <p:cNvGrpSpPr/>
          <p:nvPr/>
        </p:nvGrpSpPr>
        <p:grpSpPr>
          <a:xfrm>
            <a:off x="3887476" y="3815828"/>
            <a:ext cx="1151182" cy="1387822"/>
            <a:chOff x="8164977" y="4851201"/>
            <a:chExt cx="2199989" cy="2652225"/>
          </a:xfrm>
        </p:grpSpPr>
        <p:pic>
          <p:nvPicPr>
            <p:cNvPr id="59" name="Picture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63517" y="4851201"/>
              <a:ext cx="1754484" cy="1754485"/>
            </a:xfrm>
            <a:prstGeom prst="rect">
              <a:avLst/>
            </a:prstGeom>
          </p:spPr>
        </p:pic>
        <p:sp>
          <p:nvSpPr>
            <p:cNvPr id="60" name="TextBox 59"/>
            <p:cNvSpPr txBox="1"/>
            <p:nvPr/>
          </p:nvSpPr>
          <p:spPr>
            <a:xfrm>
              <a:off x="8164977" y="6242687"/>
              <a:ext cx="2199989" cy="1260739"/>
            </a:xfrm>
            <a:prstGeom prst="rect">
              <a:avLst/>
            </a:prstGeom>
            <a:noFill/>
          </p:spPr>
          <p:txBody>
            <a:bodyPr wrap="square" rtlCol="0" anchor="ctr" anchorCtr="0">
              <a:noAutofit/>
            </a:bodyPr>
            <a:lstStyle/>
            <a:p>
              <a:pPr algn="ctr" defTabSz="914492"/>
              <a:r>
                <a:rPr lang="en-US" sz="1600" dirty="0">
                  <a:solidFill>
                    <a:srgbClr val="58595B"/>
                  </a:solidFill>
                  <a:latin typeface="Arial" panose="020B0604020202020204" pitchFamily="34" charset="0"/>
                </a:rPr>
                <a:t>Light Level</a:t>
              </a:r>
            </a:p>
          </p:txBody>
        </p:sp>
      </p:grpSp>
      <p:grpSp>
        <p:nvGrpSpPr>
          <p:cNvPr id="61" name="Group 60"/>
          <p:cNvGrpSpPr/>
          <p:nvPr/>
        </p:nvGrpSpPr>
        <p:grpSpPr>
          <a:xfrm>
            <a:off x="2592124" y="3781364"/>
            <a:ext cx="1151182" cy="1383270"/>
            <a:chOff x="5785397" y="4830839"/>
            <a:chExt cx="2199989" cy="2643525"/>
          </a:xfrm>
        </p:grpSpPr>
        <p:pic>
          <p:nvPicPr>
            <p:cNvPr id="62" name="Picture 6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0573" y="4830839"/>
              <a:ext cx="1669172" cy="1669171"/>
            </a:xfrm>
            <a:prstGeom prst="rect">
              <a:avLst/>
            </a:prstGeom>
          </p:spPr>
        </p:pic>
        <p:sp>
          <p:nvSpPr>
            <p:cNvPr id="63" name="TextBox 62"/>
            <p:cNvSpPr txBox="1"/>
            <p:nvPr/>
          </p:nvSpPr>
          <p:spPr>
            <a:xfrm>
              <a:off x="5785397" y="6213624"/>
              <a:ext cx="2199989" cy="1260740"/>
            </a:xfrm>
            <a:prstGeom prst="rect">
              <a:avLst/>
            </a:prstGeom>
            <a:noFill/>
          </p:spPr>
          <p:txBody>
            <a:bodyPr wrap="square" rtlCol="0" anchor="ctr" anchorCtr="0">
              <a:noAutofit/>
            </a:bodyPr>
            <a:lstStyle/>
            <a:p>
              <a:pPr algn="ctr" defTabSz="914492"/>
              <a:r>
                <a:rPr lang="en-US" sz="1600" dirty="0">
                  <a:solidFill>
                    <a:srgbClr val="58595B"/>
                  </a:solidFill>
                  <a:latin typeface="Arial" panose="020B0604020202020204" pitchFamily="34" charset="0"/>
                </a:rPr>
                <a:t>Light Color</a:t>
              </a:r>
            </a:p>
          </p:txBody>
        </p:sp>
      </p:grpSp>
      <p:grpSp>
        <p:nvGrpSpPr>
          <p:cNvPr id="64" name="Group 63"/>
          <p:cNvGrpSpPr/>
          <p:nvPr/>
        </p:nvGrpSpPr>
        <p:grpSpPr>
          <a:xfrm>
            <a:off x="3775934" y="2194186"/>
            <a:ext cx="1356736" cy="1240084"/>
            <a:chOff x="15472227" y="5169276"/>
            <a:chExt cx="2199989" cy="2369888"/>
          </a:xfrm>
        </p:grpSpPr>
        <p:pic>
          <p:nvPicPr>
            <p:cNvPr id="65" name="Picture 6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773197" y="5169276"/>
              <a:ext cx="1398002" cy="1398002"/>
            </a:xfrm>
            <a:prstGeom prst="rect">
              <a:avLst/>
            </a:prstGeom>
          </p:spPr>
        </p:pic>
        <p:sp>
          <p:nvSpPr>
            <p:cNvPr id="66" name="TextBox 65"/>
            <p:cNvSpPr txBox="1"/>
            <p:nvPr/>
          </p:nvSpPr>
          <p:spPr>
            <a:xfrm>
              <a:off x="15472227" y="6278423"/>
              <a:ext cx="2199989" cy="1260741"/>
            </a:xfrm>
            <a:prstGeom prst="rect">
              <a:avLst/>
            </a:prstGeom>
            <a:noFill/>
          </p:spPr>
          <p:txBody>
            <a:bodyPr wrap="square" rtlCol="0" anchor="ctr" anchorCtr="0">
              <a:noAutofit/>
            </a:bodyPr>
            <a:lstStyle/>
            <a:p>
              <a:pPr algn="ctr" defTabSz="914492"/>
              <a:r>
                <a:rPr lang="en-US" sz="1600" dirty="0">
                  <a:solidFill>
                    <a:srgbClr val="58595B"/>
                  </a:solidFill>
                  <a:latin typeface="Arial" panose="020B0604020202020204" pitchFamily="34" charset="0"/>
                </a:rPr>
                <a:t>Occupancy</a:t>
              </a:r>
            </a:p>
            <a:p>
              <a:pPr algn="ctr" defTabSz="914492"/>
              <a:r>
                <a:rPr lang="en-US" sz="1200" dirty="0">
                  <a:solidFill>
                    <a:srgbClr val="58595B"/>
                  </a:solidFill>
                  <a:latin typeface="Arial" panose="020B0604020202020204" pitchFamily="34" charset="0"/>
                </a:rPr>
                <a:t>(PIR + Audio)</a:t>
              </a:r>
            </a:p>
          </p:txBody>
        </p:sp>
      </p:grpSp>
      <p:grpSp>
        <p:nvGrpSpPr>
          <p:cNvPr id="67" name="Group 66"/>
          <p:cNvGrpSpPr/>
          <p:nvPr/>
        </p:nvGrpSpPr>
        <p:grpSpPr>
          <a:xfrm>
            <a:off x="9020602" y="2214725"/>
            <a:ext cx="1151182" cy="1259209"/>
            <a:chOff x="3182500" y="5233168"/>
            <a:chExt cx="2199989" cy="2406435"/>
          </a:xfrm>
        </p:grpSpPr>
        <p:pic>
          <p:nvPicPr>
            <p:cNvPr id="68" name="Picture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1478" y="5233168"/>
              <a:ext cx="1398002" cy="1398002"/>
            </a:xfrm>
            <a:prstGeom prst="rect">
              <a:avLst/>
            </a:prstGeom>
          </p:spPr>
        </p:pic>
        <p:sp>
          <p:nvSpPr>
            <p:cNvPr id="69" name="TextBox 68"/>
            <p:cNvSpPr txBox="1"/>
            <p:nvPr/>
          </p:nvSpPr>
          <p:spPr>
            <a:xfrm>
              <a:off x="3182500" y="6378863"/>
              <a:ext cx="2199989" cy="1260740"/>
            </a:xfrm>
            <a:prstGeom prst="rect">
              <a:avLst/>
            </a:prstGeom>
            <a:noFill/>
          </p:spPr>
          <p:txBody>
            <a:bodyPr wrap="square" rtlCol="0" anchor="ctr" anchorCtr="0">
              <a:noAutofit/>
            </a:bodyPr>
            <a:lstStyle/>
            <a:p>
              <a:pPr algn="ctr" defTabSz="914492"/>
              <a:r>
                <a:rPr lang="en-US" sz="1600" dirty="0">
                  <a:solidFill>
                    <a:srgbClr val="58595B"/>
                  </a:solidFill>
                  <a:latin typeface="Arial" panose="020B0604020202020204" pitchFamily="34" charset="0"/>
                </a:rPr>
                <a:t>Audio Output</a:t>
              </a:r>
            </a:p>
          </p:txBody>
        </p:sp>
      </p:grpSp>
      <p:pic>
        <p:nvPicPr>
          <p:cNvPr id="70" name="Picture 6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00000">
            <a:off x="5478063" y="3999594"/>
            <a:ext cx="574501" cy="574501"/>
          </a:xfrm>
          <a:prstGeom prst="rect">
            <a:avLst/>
          </a:prstGeom>
        </p:spPr>
      </p:pic>
      <p:sp>
        <p:nvSpPr>
          <p:cNvPr id="71" name="TextBox 70"/>
          <p:cNvSpPr txBox="1"/>
          <p:nvPr/>
        </p:nvSpPr>
        <p:spPr>
          <a:xfrm>
            <a:off x="5189722" y="4574096"/>
            <a:ext cx="1151182" cy="659703"/>
          </a:xfrm>
          <a:prstGeom prst="rect">
            <a:avLst/>
          </a:prstGeom>
          <a:noFill/>
        </p:spPr>
        <p:txBody>
          <a:bodyPr wrap="square" rtlCol="0" anchor="ctr" anchorCtr="0">
            <a:noAutofit/>
          </a:bodyPr>
          <a:lstStyle/>
          <a:p>
            <a:pPr algn="ctr" defTabSz="914492"/>
            <a:r>
              <a:rPr lang="en-US" sz="1600" dirty="0">
                <a:solidFill>
                  <a:srgbClr val="58595B"/>
                </a:solidFill>
                <a:latin typeface="Arial" panose="020B0604020202020204" pitchFamily="34" charset="0"/>
              </a:rPr>
              <a:t>LED Ring</a:t>
            </a:r>
          </a:p>
        </p:txBody>
      </p:sp>
      <p:pic>
        <p:nvPicPr>
          <p:cNvPr id="72" name="Picture 71"/>
          <p:cNvPicPr>
            <a:picLocks noChangeAspect="1"/>
          </p:cNvPicPr>
          <p:nvPr/>
        </p:nvPicPr>
        <p:blipFill>
          <a:blip r:embed="rId1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568380" y="3991680"/>
            <a:ext cx="1446763" cy="564794"/>
          </a:xfrm>
          <a:prstGeom prst="rect">
            <a:avLst/>
          </a:prstGeom>
        </p:spPr>
      </p:pic>
      <p:sp>
        <p:nvSpPr>
          <p:cNvPr id="73" name="TextBox 72"/>
          <p:cNvSpPr txBox="1"/>
          <p:nvPr/>
        </p:nvSpPr>
        <p:spPr>
          <a:xfrm>
            <a:off x="6668974" y="4577789"/>
            <a:ext cx="1151182" cy="659703"/>
          </a:xfrm>
          <a:prstGeom prst="rect">
            <a:avLst/>
          </a:prstGeom>
          <a:noFill/>
        </p:spPr>
        <p:txBody>
          <a:bodyPr wrap="square" rtlCol="0" anchor="ctr" anchorCtr="0">
            <a:noAutofit/>
          </a:bodyPr>
          <a:lstStyle/>
          <a:p>
            <a:pPr algn="ctr" defTabSz="914492"/>
            <a:r>
              <a:rPr lang="en-US" sz="1600" dirty="0">
                <a:solidFill>
                  <a:srgbClr val="58595B"/>
                </a:solidFill>
                <a:latin typeface="Arial" panose="020B0604020202020204" pitchFamily="34" charset="0"/>
              </a:rPr>
              <a:t>Wireless</a:t>
            </a:r>
          </a:p>
        </p:txBody>
      </p:sp>
      <p:pic>
        <p:nvPicPr>
          <p:cNvPr id="74" name="Picture 7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01858" y="4016305"/>
            <a:ext cx="628316" cy="628316"/>
          </a:xfrm>
          <a:prstGeom prst="rect">
            <a:avLst/>
          </a:prstGeom>
        </p:spPr>
      </p:pic>
      <p:sp>
        <p:nvSpPr>
          <p:cNvPr id="75" name="TextBox 74"/>
          <p:cNvSpPr txBox="1"/>
          <p:nvPr/>
        </p:nvSpPr>
        <p:spPr>
          <a:xfrm>
            <a:off x="8015142" y="4590702"/>
            <a:ext cx="1151182" cy="659703"/>
          </a:xfrm>
          <a:prstGeom prst="rect">
            <a:avLst/>
          </a:prstGeom>
          <a:noFill/>
        </p:spPr>
        <p:txBody>
          <a:bodyPr wrap="square" rtlCol="0" anchor="ctr" anchorCtr="0">
            <a:noAutofit/>
          </a:bodyPr>
          <a:lstStyle/>
          <a:p>
            <a:pPr algn="ctr" defTabSz="914492"/>
            <a:r>
              <a:rPr lang="en-US" sz="1600" dirty="0">
                <a:solidFill>
                  <a:srgbClr val="58595B"/>
                </a:solidFill>
                <a:latin typeface="Arial" panose="020B0604020202020204" pitchFamily="34" charset="0"/>
              </a:rPr>
              <a:t>Wireless</a:t>
            </a:r>
          </a:p>
        </p:txBody>
      </p:sp>
      <p:sp>
        <p:nvSpPr>
          <p:cNvPr id="76" name="Oval 75"/>
          <p:cNvSpPr/>
          <p:nvPr/>
        </p:nvSpPr>
        <p:spPr>
          <a:xfrm>
            <a:off x="5574784" y="3956712"/>
            <a:ext cx="396166" cy="4239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endParaRPr lang="en-CA" sz="2700" dirty="0">
              <a:solidFill>
                <a:prstClr val="white"/>
              </a:solidFill>
              <a:latin typeface="Arial" panose="020B0604020202020204" pitchFamily="34" charset="0"/>
            </a:endParaRPr>
          </a:p>
        </p:txBody>
      </p:sp>
      <p:pic>
        <p:nvPicPr>
          <p:cNvPr id="77" name="Picture 76"/>
          <p:cNvPicPr>
            <a:picLocks noChangeAspect="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536646" y="3972409"/>
            <a:ext cx="462975" cy="462975"/>
          </a:xfrm>
          <a:prstGeom prst="rect">
            <a:avLst/>
          </a:prstGeom>
        </p:spPr>
      </p:pic>
      <p:pic>
        <p:nvPicPr>
          <p:cNvPr id="2" name="Picture 1"/>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5098" y="-1499795"/>
            <a:ext cx="5123721" cy="5089380"/>
          </a:xfrm>
          <a:prstGeom prst="rect">
            <a:avLst/>
          </a:prstGeom>
        </p:spPr>
      </p:pic>
      <p:sp>
        <p:nvSpPr>
          <p:cNvPr id="49" name="TextBox 48"/>
          <p:cNvSpPr txBox="1"/>
          <p:nvPr/>
        </p:nvSpPr>
        <p:spPr>
          <a:xfrm>
            <a:off x="4664952" y="349809"/>
            <a:ext cx="7170236" cy="861774"/>
          </a:xfrm>
          <a:prstGeom prst="rect">
            <a:avLst/>
          </a:prstGeom>
          <a:noFill/>
        </p:spPr>
        <p:txBody>
          <a:bodyPr wrap="square" rtlCol="0">
            <a:spAutoFit/>
          </a:bodyPr>
          <a:lstStyle/>
          <a:p>
            <a:pPr algn="r">
              <a:lnSpc>
                <a:spcPts val="3000"/>
              </a:lnSpc>
              <a:spcBef>
                <a:spcPts val="50"/>
              </a:spcBef>
              <a:spcAft>
                <a:spcPts val="50"/>
              </a:spcAft>
            </a:pPr>
            <a:r>
              <a:rPr lang="en-CA" sz="4400" spc="-200" dirty="0">
                <a:solidFill>
                  <a:srgbClr val="E31937"/>
                </a:solidFill>
                <a:latin typeface="Arial Black" panose="020B0A04020102020204" pitchFamily="34" charset="0"/>
              </a:rPr>
              <a:t>Onboard Sensor Options</a:t>
            </a:r>
            <a:r>
              <a:rPr lang="en-CA" sz="4400" dirty="0">
                <a:latin typeface="Arial Black" panose="020B0A04020102020204" pitchFamily="34" charset="0"/>
              </a:rPr>
              <a:t/>
            </a:r>
            <a:br>
              <a:rPr lang="en-CA" sz="4400" dirty="0">
                <a:latin typeface="Arial Black" panose="020B0A04020102020204" pitchFamily="34" charset="0"/>
              </a:rPr>
            </a:br>
            <a:r>
              <a:rPr lang="en-CA" sz="2800" dirty="0">
                <a:solidFill>
                  <a:srgbClr val="58595B"/>
                </a:solidFill>
                <a:latin typeface="Arial Black" panose="020B0A04020102020204" pitchFamily="34" charset="0"/>
              </a:rPr>
              <a:t>The Product</a:t>
            </a:r>
          </a:p>
        </p:txBody>
      </p:sp>
    </p:spTree>
    <p:extLst>
      <p:ext uri="{BB962C8B-B14F-4D97-AF65-F5344CB8AC3E}">
        <p14:creationId xmlns:p14="http://schemas.microsoft.com/office/powerpoint/2010/main" val="223063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4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25" name="Picture 24">
            <a:extLst>
              <a:ext uri="{FF2B5EF4-FFF2-40B4-BE49-F238E27FC236}">
                <a16:creationId xmlns:a16="http://schemas.microsoft.com/office/drawing/2014/main" id="{3AB7DA97-2639-7C41-8404-78622EBCFD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2113705"/>
          </a:xfrm>
          <a:prstGeom prst="rect">
            <a:avLst/>
          </a:prstGeom>
        </p:spPr>
      </p:pic>
      <p:sp>
        <p:nvSpPr>
          <p:cNvPr id="567" name="Google Shape;567;p89"/>
          <p:cNvSpPr txBox="1"/>
          <p:nvPr/>
        </p:nvSpPr>
        <p:spPr>
          <a:xfrm>
            <a:off x="428250" y="584226"/>
            <a:ext cx="9491850" cy="386550"/>
          </a:xfrm>
          <a:prstGeom prst="rect">
            <a:avLst/>
          </a:prstGeom>
          <a:noFill/>
          <a:ln>
            <a:noFill/>
          </a:ln>
        </p:spPr>
        <p:txBody>
          <a:bodyPr spcFirstLastPara="1" wrap="square" lIns="31750" tIns="31750" rIns="31750" bIns="31750" anchor="t" anchorCtr="0">
            <a:noAutofit/>
          </a:bodyPr>
          <a:lstStyle/>
          <a:p>
            <a:pPr>
              <a:buClr>
                <a:schemeClr val="dk1"/>
              </a:buClr>
            </a:pPr>
            <a:r>
              <a:rPr lang="en-US" sz="4800" dirty="0">
                <a:solidFill>
                  <a:srgbClr val="58595B"/>
                </a:solidFill>
                <a:latin typeface="Arial Black" panose="020B0A04020102020204" pitchFamily="34" charset="0"/>
                <a:sym typeface="Roboto"/>
              </a:rPr>
              <a:t>The O3 Hardware</a:t>
            </a:r>
            <a:endParaRPr sz="4800" dirty="0">
              <a:solidFill>
                <a:srgbClr val="58595B"/>
              </a:solidFill>
              <a:latin typeface="Arial Black" panose="020B0A04020102020204" pitchFamily="34" charset="0"/>
              <a:sym typeface="Overpass Black"/>
            </a:endParaRPr>
          </a:p>
        </p:txBody>
      </p:sp>
      <p:sp>
        <p:nvSpPr>
          <p:cNvPr id="571" name="Google Shape;571;p89"/>
          <p:cNvSpPr txBox="1"/>
          <p:nvPr/>
        </p:nvSpPr>
        <p:spPr>
          <a:xfrm>
            <a:off x="8216650" y="2792083"/>
            <a:ext cx="3644250" cy="1500000"/>
          </a:xfrm>
          <a:prstGeom prst="rect">
            <a:avLst/>
          </a:prstGeom>
          <a:noFill/>
          <a:ln>
            <a:noFill/>
          </a:ln>
        </p:spPr>
        <p:txBody>
          <a:bodyPr spcFirstLastPara="1" wrap="square" lIns="45713" tIns="45713" rIns="45713" bIns="45713" anchor="t" anchorCtr="0">
            <a:noAutofit/>
          </a:bodyPr>
          <a:lstStyle/>
          <a:p>
            <a:pPr>
              <a:lnSpc>
                <a:spcPct val="90000"/>
              </a:lnSpc>
              <a:spcBef>
                <a:spcPts val="750"/>
              </a:spcBef>
            </a:pPr>
            <a:endParaRPr sz="1200" dirty="0">
              <a:latin typeface="Arial" panose="020B0604020202020204" pitchFamily="34" charset="0"/>
              <a:ea typeface="Calibri"/>
              <a:cs typeface="Arial" panose="020B0604020202020204" pitchFamily="34" charset="0"/>
              <a:sym typeface="Calibri"/>
            </a:endParaRPr>
          </a:p>
        </p:txBody>
      </p:sp>
      <p:grpSp>
        <p:nvGrpSpPr>
          <p:cNvPr id="2" name="Group 1"/>
          <p:cNvGrpSpPr/>
          <p:nvPr/>
        </p:nvGrpSpPr>
        <p:grpSpPr>
          <a:xfrm>
            <a:off x="642986" y="2281571"/>
            <a:ext cx="2886901" cy="1102187"/>
            <a:chOff x="642986" y="2281571"/>
            <a:chExt cx="2886901" cy="1102187"/>
          </a:xfrm>
        </p:grpSpPr>
        <p:pic>
          <p:nvPicPr>
            <p:cNvPr id="572" name="Google Shape;572;p89"/>
            <p:cNvPicPr preferRelativeResize="0"/>
            <p:nvPr/>
          </p:nvPicPr>
          <p:blipFill>
            <a:blip r:embed="rId4">
              <a:alphaModFix/>
            </a:blip>
            <a:stretch>
              <a:fillRect/>
            </a:stretch>
          </p:blipFill>
          <p:spPr>
            <a:xfrm>
              <a:off x="642986" y="2281571"/>
              <a:ext cx="365871" cy="1102187"/>
            </a:xfrm>
            <a:prstGeom prst="rect">
              <a:avLst/>
            </a:prstGeom>
            <a:noFill/>
            <a:ln>
              <a:noFill/>
            </a:ln>
          </p:spPr>
        </p:pic>
        <p:sp>
          <p:nvSpPr>
            <p:cNvPr id="581" name="Google Shape;581;p89"/>
            <p:cNvSpPr txBox="1"/>
            <p:nvPr/>
          </p:nvSpPr>
          <p:spPr>
            <a:xfrm>
              <a:off x="1352487" y="2492757"/>
              <a:ext cx="2177400" cy="679800"/>
            </a:xfrm>
            <a:prstGeom prst="rect">
              <a:avLst/>
            </a:prstGeom>
            <a:noFill/>
            <a:ln>
              <a:noFill/>
            </a:ln>
          </p:spPr>
          <p:txBody>
            <a:bodyPr spcFirstLastPara="1" wrap="square" lIns="45713" tIns="45713" rIns="45713" bIns="45713" anchor="t" anchorCtr="0">
              <a:noAutofit/>
            </a:bodyPr>
            <a:lstStyle/>
            <a:p>
              <a:r>
                <a:rPr lang="en-US" sz="1400" dirty="0">
                  <a:ea typeface="Helvetica Neue"/>
                  <a:cs typeface="Helvetica Neue"/>
                  <a:sym typeface="Helvetica Neue"/>
                </a:rPr>
                <a:t>Temperature - local and occupant height. IR and air temperature sensors.</a:t>
              </a:r>
              <a:endParaRPr sz="1400" dirty="0">
                <a:ea typeface="Helvetica Neue"/>
                <a:cs typeface="Helvetica Neue"/>
                <a:sym typeface="Helvetica Neue"/>
              </a:endParaRPr>
            </a:p>
          </p:txBody>
        </p:sp>
      </p:grpSp>
      <p:grpSp>
        <p:nvGrpSpPr>
          <p:cNvPr id="3" name="Group 2"/>
          <p:cNvGrpSpPr/>
          <p:nvPr/>
        </p:nvGrpSpPr>
        <p:grpSpPr>
          <a:xfrm>
            <a:off x="428255" y="3764409"/>
            <a:ext cx="3101632" cy="1042987"/>
            <a:chOff x="428255" y="3764409"/>
            <a:chExt cx="3101632" cy="1042987"/>
          </a:xfrm>
        </p:grpSpPr>
        <p:pic>
          <p:nvPicPr>
            <p:cNvPr id="573" name="Google Shape;573;p89"/>
            <p:cNvPicPr preferRelativeResize="0"/>
            <p:nvPr/>
          </p:nvPicPr>
          <p:blipFill>
            <a:blip r:embed="rId5">
              <a:alphaModFix/>
            </a:blip>
            <a:stretch>
              <a:fillRect/>
            </a:stretch>
          </p:blipFill>
          <p:spPr>
            <a:xfrm>
              <a:off x="428255" y="3764409"/>
              <a:ext cx="795337" cy="1042987"/>
            </a:xfrm>
            <a:prstGeom prst="rect">
              <a:avLst/>
            </a:prstGeom>
            <a:noFill/>
            <a:ln>
              <a:noFill/>
            </a:ln>
          </p:spPr>
        </p:pic>
        <p:sp>
          <p:nvSpPr>
            <p:cNvPr id="582" name="Google Shape;582;p89"/>
            <p:cNvSpPr txBox="1"/>
            <p:nvPr/>
          </p:nvSpPr>
          <p:spPr>
            <a:xfrm>
              <a:off x="1352487" y="3946001"/>
              <a:ext cx="2177400" cy="679800"/>
            </a:xfrm>
            <a:prstGeom prst="rect">
              <a:avLst/>
            </a:prstGeom>
            <a:noFill/>
            <a:ln>
              <a:noFill/>
            </a:ln>
          </p:spPr>
          <p:txBody>
            <a:bodyPr spcFirstLastPara="1" wrap="square" lIns="45713" tIns="45713" rIns="45713" bIns="45713" anchor="t" anchorCtr="0">
              <a:noAutofit/>
            </a:bodyPr>
            <a:lstStyle/>
            <a:p>
              <a:r>
                <a:rPr lang="en-US" sz="1400" dirty="0">
                  <a:ea typeface="Helvetica Neue"/>
                  <a:cs typeface="Helvetica Neue"/>
                  <a:sym typeface="Helvetica Neue"/>
                </a:rPr>
                <a:t>Humidity - Relative humidity at ceiling and also at occupant height</a:t>
              </a:r>
              <a:endParaRPr sz="1400" dirty="0">
                <a:ea typeface="Helvetica Neue"/>
                <a:cs typeface="Helvetica Neue"/>
                <a:sym typeface="Helvetica Neue"/>
              </a:endParaRPr>
            </a:p>
          </p:txBody>
        </p:sp>
      </p:grpSp>
      <p:grpSp>
        <p:nvGrpSpPr>
          <p:cNvPr id="4" name="Group 3"/>
          <p:cNvGrpSpPr/>
          <p:nvPr/>
        </p:nvGrpSpPr>
        <p:grpSpPr>
          <a:xfrm>
            <a:off x="299348" y="5268971"/>
            <a:ext cx="3230539" cy="873587"/>
            <a:chOff x="299348" y="5268971"/>
            <a:chExt cx="3230539" cy="873587"/>
          </a:xfrm>
        </p:grpSpPr>
        <p:pic>
          <p:nvPicPr>
            <p:cNvPr id="575" name="Google Shape;575;p89"/>
            <p:cNvPicPr preferRelativeResize="0"/>
            <p:nvPr/>
          </p:nvPicPr>
          <p:blipFill>
            <a:blip r:embed="rId6">
              <a:alphaModFix/>
            </a:blip>
            <a:stretch>
              <a:fillRect/>
            </a:stretch>
          </p:blipFill>
          <p:spPr>
            <a:xfrm>
              <a:off x="299348" y="5268971"/>
              <a:ext cx="1053139" cy="873587"/>
            </a:xfrm>
            <a:prstGeom prst="rect">
              <a:avLst/>
            </a:prstGeom>
            <a:noFill/>
            <a:ln>
              <a:noFill/>
            </a:ln>
          </p:spPr>
        </p:pic>
        <p:sp>
          <p:nvSpPr>
            <p:cNvPr id="583" name="Google Shape;583;p89"/>
            <p:cNvSpPr txBox="1"/>
            <p:nvPr/>
          </p:nvSpPr>
          <p:spPr>
            <a:xfrm>
              <a:off x="1352487" y="5365864"/>
              <a:ext cx="2177400" cy="679800"/>
            </a:xfrm>
            <a:prstGeom prst="rect">
              <a:avLst/>
            </a:prstGeom>
            <a:noFill/>
            <a:ln>
              <a:noFill/>
            </a:ln>
          </p:spPr>
          <p:txBody>
            <a:bodyPr spcFirstLastPara="1" wrap="square" lIns="45713" tIns="45713" rIns="45713" bIns="45713" anchor="t" anchorCtr="0">
              <a:noAutofit/>
            </a:bodyPr>
            <a:lstStyle/>
            <a:p>
              <a:r>
                <a:rPr lang="en-US" sz="1400" dirty="0">
                  <a:ea typeface="Helvetica Neue"/>
                  <a:cs typeface="Helvetica Neue"/>
                  <a:sym typeface="Helvetica Neue"/>
                </a:rPr>
                <a:t>Light intensity, RGB components, and </a:t>
              </a:r>
              <a:r>
                <a:rPr lang="en-US" sz="1400" dirty="0" err="1">
                  <a:ea typeface="Helvetica Neue"/>
                  <a:cs typeface="Helvetica Neue"/>
                  <a:sym typeface="Helvetica Neue"/>
                </a:rPr>
                <a:t>colour</a:t>
              </a:r>
              <a:r>
                <a:rPr lang="en-US" sz="1400" dirty="0">
                  <a:ea typeface="Helvetica Neue"/>
                  <a:cs typeface="Helvetica Neue"/>
                  <a:sym typeface="Helvetica Neue"/>
                </a:rPr>
                <a:t> temperature all reported</a:t>
              </a:r>
              <a:endParaRPr sz="1400" dirty="0">
                <a:ea typeface="Helvetica Neue"/>
                <a:cs typeface="Helvetica Neue"/>
                <a:sym typeface="Helvetica Neue"/>
              </a:endParaRPr>
            </a:p>
          </p:txBody>
        </p:sp>
      </p:grpSp>
      <p:grpSp>
        <p:nvGrpSpPr>
          <p:cNvPr id="5" name="Group 4"/>
          <p:cNvGrpSpPr/>
          <p:nvPr/>
        </p:nvGrpSpPr>
        <p:grpSpPr>
          <a:xfrm>
            <a:off x="3703075" y="2248714"/>
            <a:ext cx="4541988" cy="1167900"/>
            <a:chOff x="3703075" y="2248714"/>
            <a:chExt cx="4541988" cy="1167900"/>
          </a:xfrm>
        </p:grpSpPr>
        <p:pic>
          <p:nvPicPr>
            <p:cNvPr id="574" name="Google Shape;574;p89"/>
            <p:cNvPicPr preferRelativeResize="0"/>
            <p:nvPr/>
          </p:nvPicPr>
          <p:blipFill>
            <a:blip r:embed="rId7">
              <a:alphaModFix/>
            </a:blip>
            <a:stretch>
              <a:fillRect/>
            </a:stretch>
          </p:blipFill>
          <p:spPr>
            <a:xfrm>
              <a:off x="3703075" y="2248714"/>
              <a:ext cx="2303363" cy="1167900"/>
            </a:xfrm>
            <a:prstGeom prst="rect">
              <a:avLst/>
            </a:prstGeom>
            <a:noFill/>
            <a:ln>
              <a:noFill/>
            </a:ln>
          </p:spPr>
        </p:pic>
        <p:sp>
          <p:nvSpPr>
            <p:cNvPr id="584" name="Google Shape;584;p89"/>
            <p:cNvSpPr txBox="1"/>
            <p:nvPr/>
          </p:nvSpPr>
          <p:spPr>
            <a:xfrm>
              <a:off x="6067663" y="2492751"/>
              <a:ext cx="2177400" cy="679800"/>
            </a:xfrm>
            <a:prstGeom prst="rect">
              <a:avLst/>
            </a:prstGeom>
            <a:noFill/>
            <a:ln>
              <a:noFill/>
            </a:ln>
          </p:spPr>
          <p:txBody>
            <a:bodyPr spcFirstLastPara="1" wrap="square" lIns="45713" tIns="45713" rIns="45713" bIns="45713" anchor="t" anchorCtr="0">
              <a:noAutofit/>
            </a:bodyPr>
            <a:lstStyle/>
            <a:p>
              <a:r>
                <a:rPr lang="en-US" sz="1400" dirty="0">
                  <a:ea typeface="Helvetica Neue"/>
                  <a:cs typeface="Helvetica Neue"/>
                  <a:sym typeface="Helvetica Neue"/>
                </a:rPr>
                <a:t>Occupancy detection - algorithm uses PIR motion, audio, and IR sensors</a:t>
              </a:r>
              <a:endParaRPr sz="1400" dirty="0">
                <a:ea typeface="Helvetica Neue"/>
                <a:cs typeface="Helvetica Neue"/>
                <a:sym typeface="Helvetica Neue"/>
              </a:endParaRPr>
            </a:p>
          </p:txBody>
        </p:sp>
      </p:grpSp>
      <p:grpSp>
        <p:nvGrpSpPr>
          <p:cNvPr id="6" name="Group 5"/>
          <p:cNvGrpSpPr/>
          <p:nvPr/>
        </p:nvGrpSpPr>
        <p:grpSpPr>
          <a:xfrm>
            <a:off x="4356076" y="3798190"/>
            <a:ext cx="3827761" cy="975423"/>
            <a:chOff x="4356076" y="3798190"/>
            <a:chExt cx="3827761" cy="975423"/>
          </a:xfrm>
        </p:grpSpPr>
        <p:pic>
          <p:nvPicPr>
            <p:cNvPr id="576" name="Google Shape;576;p89"/>
            <p:cNvPicPr preferRelativeResize="0"/>
            <p:nvPr/>
          </p:nvPicPr>
          <p:blipFill>
            <a:blip r:embed="rId8">
              <a:alphaModFix/>
            </a:blip>
            <a:stretch>
              <a:fillRect/>
            </a:stretch>
          </p:blipFill>
          <p:spPr>
            <a:xfrm>
              <a:off x="4356076" y="3798190"/>
              <a:ext cx="997362" cy="975423"/>
            </a:xfrm>
            <a:prstGeom prst="rect">
              <a:avLst/>
            </a:prstGeom>
            <a:noFill/>
            <a:ln>
              <a:noFill/>
            </a:ln>
          </p:spPr>
        </p:pic>
        <p:sp>
          <p:nvSpPr>
            <p:cNvPr id="585" name="Google Shape;585;p89"/>
            <p:cNvSpPr txBox="1"/>
            <p:nvPr/>
          </p:nvSpPr>
          <p:spPr>
            <a:xfrm>
              <a:off x="6006437" y="3946001"/>
              <a:ext cx="2177400" cy="679800"/>
            </a:xfrm>
            <a:prstGeom prst="rect">
              <a:avLst/>
            </a:prstGeom>
            <a:noFill/>
            <a:ln>
              <a:noFill/>
            </a:ln>
          </p:spPr>
          <p:txBody>
            <a:bodyPr spcFirstLastPara="1" wrap="square" lIns="45713" tIns="45713" rIns="45713" bIns="45713" anchor="t" anchorCtr="0">
              <a:noAutofit/>
            </a:bodyPr>
            <a:lstStyle/>
            <a:p>
              <a:r>
                <a:rPr lang="en-US" sz="1400" dirty="0">
                  <a:ea typeface="Helvetica Neue"/>
                  <a:cs typeface="Helvetica Neue"/>
                  <a:sym typeface="Helvetica Neue"/>
                </a:rPr>
                <a:t>Audio out - customize sounds play through integrated speaker</a:t>
              </a:r>
              <a:endParaRPr sz="1400" dirty="0">
                <a:ea typeface="Helvetica Neue"/>
                <a:cs typeface="Helvetica Neue"/>
                <a:sym typeface="Helvetica Neue"/>
              </a:endParaRPr>
            </a:p>
          </p:txBody>
        </p:sp>
      </p:grpSp>
      <p:grpSp>
        <p:nvGrpSpPr>
          <p:cNvPr id="7" name="Group 6"/>
          <p:cNvGrpSpPr/>
          <p:nvPr/>
        </p:nvGrpSpPr>
        <p:grpSpPr>
          <a:xfrm>
            <a:off x="4483001" y="4929471"/>
            <a:ext cx="3700836" cy="1552599"/>
            <a:chOff x="4483001" y="4929471"/>
            <a:chExt cx="3700836" cy="1552599"/>
          </a:xfrm>
        </p:grpSpPr>
        <p:pic>
          <p:nvPicPr>
            <p:cNvPr id="580" name="Google Shape;580;p89"/>
            <p:cNvPicPr preferRelativeResize="0"/>
            <p:nvPr/>
          </p:nvPicPr>
          <p:blipFill>
            <a:blip r:embed="rId9">
              <a:alphaModFix/>
            </a:blip>
            <a:stretch>
              <a:fillRect/>
            </a:stretch>
          </p:blipFill>
          <p:spPr>
            <a:xfrm>
              <a:off x="4483001" y="4929471"/>
              <a:ext cx="870437" cy="1552599"/>
            </a:xfrm>
            <a:prstGeom prst="rect">
              <a:avLst/>
            </a:prstGeom>
            <a:noFill/>
            <a:ln>
              <a:noFill/>
            </a:ln>
          </p:spPr>
        </p:pic>
        <p:sp>
          <p:nvSpPr>
            <p:cNvPr id="586" name="Google Shape;586;p89"/>
            <p:cNvSpPr txBox="1"/>
            <p:nvPr/>
          </p:nvSpPr>
          <p:spPr>
            <a:xfrm>
              <a:off x="6006437" y="5399257"/>
              <a:ext cx="2177400" cy="679800"/>
            </a:xfrm>
            <a:prstGeom prst="rect">
              <a:avLst/>
            </a:prstGeom>
            <a:noFill/>
            <a:ln>
              <a:noFill/>
            </a:ln>
          </p:spPr>
          <p:txBody>
            <a:bodyPr spcFirstLastPara="1" wrap="square" lIns="45713" tIns="45713" rIns="45713" bIns="45713" anchor="t" anchorCtr="0">
              <a:noAutofit/>
            </a:bodyPr>
            <a:lstStyle/>
            <a:p>
              <a:r>
                <a:rPr lang="en-US" sz="1400" dirty="0">
                  <a:ea typeface="Helvetica Neue"/>
                  <a:cs typeface="Helvetica Neue"/>
                  <a:sym typeface="Helvetica Neue"/>
                </a:rPr>
                <a:t>IR interface - let the O3 control AV and other equipment directly</a:t>
              </a:r>
              <a:endParaRPr sz="1400" dirty="0">
                <a:ea typeface="Helvetica Neue"/>
                <a:cs typeface="Helvetica Neue"/>
                <a:sym typeface="Helvetica Neue"/>
              </a:endParaRPr>
            </a:p>
          </p:txBody>
        </p:sp>
      </p:grpSp>
      <p:grpSp>
        <p:nvGrpSpPr>
          <p:cNvPr id="8" name="Group 7"/>
          <p:cNvGrpSpPr/>
          <p:nvPr/>
        </p:nvGrpSpPr>
        <p:grpSpPr>
          <a:xfrm>
            <a:off x="8599088" y="2440677"/>
            <a:ext cx="3216512" cy="783963"/>
            <a:chOff x="8599088" y="2440677"/>
            <a:chExt cx="3216512" cy="783963"/>
          </a:xfrm>
        </p:grpSpPr>
        <p:pic>
          <p:nvPicPr>
            <p:cNvPr id="578" name="Google Shape;578;p89"/>
            <p:cNvPicPr preferRelativeResize="0"/>
            <p:nvPr/>
          </p:nvPicPr>
          <p:blipFill>
            <a:blip r:embed="rId10">
              <a:alphaModFix/>
            </a:blip>
            <a:stretch>
              <a:fillRect/>
            </a:stretch>
          </p:blipFill>
          <p:spPr>
            <a:xfrm>
              <a:off x="8599088" y="2440677"/>
              <a:ext cx="514077" cy="783963"/>
            </a:xfrm>
            <a:prstGeom prst="rect">
              <a:avLst/>
            </a:prstGeom>
            <a:noFill/>
            <a:ln>
              <a:noFill/>
            </a:ln>
          </p:spPr>
        </p:pic>
        <p:sp>
          <p:nvSpPr>
            <p:cNvPr id="587" name="Google Shape;587;p89"/>
            <p:cNvSpPr txBox="1"/>
            <p:nvPr/>
          </p:nvSpPr>
          <p:spPr>
            <a:xfrm>
              <a:off x="9638200" y="2492757"/>
              <a:ext cx="2177400" cy="679800"/>
            </a:xfrm>
            <a:prstGeom prst="rect">
              <a:avLst/>
            </a:prstGeom>
            <a:noFill/>
            <a:ln>
              <a:noFill/>
            </a:ln>
          </p:spPr>
          <p:txBody>
            <a:bodyPr spcFirstLastPara="1" wrap="square" lIns="45713" tIns="45713" rIns="45713" bIns="45713" anchor="t" anchorCtr="0">
              <a:noAutofit/>
            </a:bodyPr>
            <a:lstStyle/>
            <a:p>
              <a:r>
                <a:rPr lang="en-US" sz="1400" dirty="0">
                  <a:ea typeface="Helvetica Neue"/>
                  <a:cs typeface="Helvetica Neue"/>
                  <a:sym typeface="Helvetica Neue"/>
                </a:rPr>
                <a:t>Full BLE communications available - integrate with iOS and Android easily</a:t>
              </a:r>
              <a:endParaRPr sz="1400" dirty="0">
                <a:ea typeface="Helvetica Neue"/>
                <a:cs typeface="Helvetica Neue"/>
                <a:sym typeface="Helvetica Neue"/>
              </a:endParaRPr>
            </a:p>
          </p:txBody>
        </p:sp>
      </p:grpSp>
      <p:grpSp>
        <p:nvGrpSpPr>
          <p:cNvPr id="9" name="Group 8"/>
          <p:cNvGrpSpPr/>
          <p:nvPr/>
        </p:nvGrpSpPr>
        <p:grpSpPr>
          <a:xfrm>
            <a:off x="8361126" y="3849115"/>
            <a:ext cx="3454474" cy="873587"/>
            <a:chOff x="8361126" y="3849115"/>
            <a:chExt cx="3454474" cy="873587"/>
          </a:xfrm>
        </p:grpSpPr>
        <p:pic>
          <p:nvPicPr>
            <p:cNvPr id="577" name="Google Shape;577;p89"/>
            <p:cNvPicPr preferRelativeResize="0"/>
            <p:nvPr/>
          </p:nvPicPr>
          <p:blipFill>
            <a:blip r:embed="rId11">
              <a:alphaModFix/>
            </a:blip>
            <a:stretch>
              <a:fillRect/>
            </a:stretch>
          </p:blipFill>
          <p:spPr>
            <a:xfrm>
              <a:off x="8361126" y="3849115"/>
              <a:ext cx="989997" cy="873587"/>
            </a:xfrm>
            <a:prstGeom prst="rect">
              <a:avLst/>
            </a:prstGeom>
            <a:noFill/>
            <a:ln>
              <a:noFill/>
            </a:ln>
          </p:spPr>
        </p:pic>
        <p:sp>
          <p:nvSpPr>
            <p:cNvPr id="588" name="Google Shape;588;p89"/>
            <p:cNvSpPr txBox="1"/>
            <p:nvPr/>
          </p:nvSpPr>
          <p:spPr>
            <a:xfrm>
              <a:off x="9638200" y="3946001"/>
              <a:ext cx="2177400" cy="679800"/>
            </a:xfrm>
            <a:prstGeom prst="rect">
              <a:avLst/>
            </a:prstGeom>
            <a:noFill/>
            <a:ln>
              <a:noFill/>
            </a:ln>
          </p:spPr>
          <p:txBody>
            <a:bodyPr spcFirstLastPara="1" wrap="square" lIns="45713" tIns="45713" rIns="45713" bIns="45713" anchor="t" anchorCtr="0">
              <a:noAutofit/>
            </a:bodyPr>
            <a:lstStyle/>
            <a:p>
              <a:r>
                <a:rPr lang="en-US" sz="1400" dirty="0">
                  <a:ea typeface="Helvetica Neue"/>
                  <a:cs typeface="Helvetica Neue"/>
                  <a:sym typeface="Helvetica Neue"/>
                </a:rPr>
                <a:t>Dual </a:t>
              </a:r>
              <a:r>
                <a:rPr lang="en-US" sz="1400" dirty="0" err="1">
                  <a:ea typeface="Helvetica Neue"/>
                  <a:cs typeface="Helvetica Neue"/>
                  <a:sym typeface="Helvetica Neue"/>
                </a:rPr>
                <a:t>ethernet</a:t>
              </a:r>
              <a:r>
                <a:rPr lang="en-US" sz="1400" dirty="0">
                  <a:ea typeface="Helvetica Neue"/>
                  <a:cs typeface="Helvetica Neue"/>
                  <a:sym typeface="Helvetica Neue"/>
                </a:rPr>
                <a:t> ports - supports </a:t>
              </a:r>
              <a:r>
                <a:rPr lang="en-US" sz="1400" dirty="0" err="1">
                  <a:ea typeface="Helvetica Neue"/>
                  <a:cs typeface="Helvetica Neue"/>
                  <a:sym typeface="Helvetica Neue"/>
                </a:rPr>
                <a:t>BACnet</a:t>
              </a:r>
              <a:r>
                <a:rPr lang="en-US" sz="1400" dirty="0">
                  <a:ea typeface="Helvetica Neue"/>
                  <a:cs typeface="Helvetica Neue"/>
                  <a:sym typeface="Helvetica Neue"/>
                </a:rPr>
                <a:t>, MQTT, and REST interfaces</a:t>
              </a:r>
              <a:endParaRPr sz="1400" dirty="0">
                <a:ea typeface="Helvetica Neue"/>
                <a:cs typeface="Helvetica Neue"/>
                <a:sym typeface="Helvetica Neue"/>
              </a:endParaRPr>
            </a:p>
          </p:txBody>
        </p:sp>
      </p:grpSp>
      <p:grpSp>
        <p:nvGrpSpPr>
          <p:cNvPr id="10" name="Group 9"/>
          <p:cNvGrpSpPr/>
          <p:nvPr/>
        </p:nvGrpSpPr>
        <p:grpSpPr>
          <a:xfrm>
            <a:off x="8114873" y="5095027"/>
            <a:ext cx="3924727" cy="843685"/>
            <a:chOff x="8114873" y="5095027"/>
            <a:chExt cx="3700727" cy="843685"/>
          </a:xfrm>
        </p:grpSpPr>
        <p:pic>
          <p:nvPicPr>
            <p:cNvPr id="579" name="Google Shape;579;p89"/>
            <p:cNvPicPr preferRelativeResize="0"/>
            <p:nvPr/>
          </p:nvPicPr>
          <p:blipFill>
            <a:blip r:embed="rId12">
              <a:alphaModFix/>
            </a:blip>
            <a:stretch>
              <a:fillRect/>
            </a:stretch>
          </p:blipFill>
          <p:spPr>
            <a:xfrm>
              <a:off x="8114873" y="5374209"/>
              <a:ext cx="1499084" cy="564503"/>
            </a:xfrm>
            <a:prstGeom prst="rect">
              <a:avLst/>
            </a:prstGeom>
            <a:noFill/>
            <a:ln>
              <a:noFill/>
            </a:ln>
          </p:spPr>
        </p:pic>
        <p:sp>
          <p:nvSpPr>
            <p:cNvPr id="589" name="Google Shape;589;p89"/>
            <p:cNvSpPr txBox="1"/>
            <p:nvPr/>
          </p:nvSpPr>
          <p:spPr>
            <a:xfrm>
              <a:off x="9638200" y="5095027"/>
              <a:ext cx="2177400" cy="679800"/>
            </a:xfrm>
            <a:prstGeom prst="rect">
              <a:avLst/>
            </a:prstGeom>
            <a:noFill/>
            <a:ln>
              <a:noFill/>
            </a:ln>
          </p:spPr>
          <p:txBody>
            <a:bodyPr spcFirstLastPara="1" wrap="square" lIns="45713" tIns="45713" rIns="45713" bIns="45713" anchor="t" anchorCtr="0">
              <a:noAutofit/>
            </a:bodyPr>
            <a:lstStyle/>
            <a:p>
              <a:r>
                <a:rPr lang="en-US" sz="1400" dirty="0">
                  <a:ea typeface="Helvetica Neue"/>
                  <a:cs typeface="Helvetica Neue"/>
                  <a:sym typeface="Helvetica Neue"/>
                </a:rPr>
                <a:t>Optional </a:t>
              </a:r>
              <a:r>
                <a:rPr lang="en-US" sz="1400" dirty="0" err="1">
                  <a:ea typeface="Helvetica Neue"/>
                  <a:cs typeface="Helvetica Neue"/>
                  <a:sym typeface="Helvetica Neue"/>
                </a:rPr>
                <a:t>EnOcean</a:t>
              </a:r>
              <a:r>
                <a:rPr lang="en-US" sz="1400" dirty="0">
                  <a:ea typeface="Helvetica Neue"/>
                  <a:cs typeface="Helvetica Neue"/>
                  <a:sym typeface="Helvetica Neue"/>
                </a:rPr>
                <a:t> radio supports connectivity to self-powered wireless sensing solutions for </a:t>
              </a:r>
              <a:r>
                <a:rPr lang="en-US" sz="1400" dirty="0" err="1">
                  <a:ea typeface="Helvetica Neue"/>
                  <a:cs typeface="Helvetica Neue"/>
                  <a:sym typeface="Helvetica Neue"/>
                </a:rPr>
                <a:t>batteryless</a:t>
              </a:r>
              <a:r>
                <a:rPr lang="en-US" sz="1400" dirty="0">
                  <a:ea typeface="Helvetica Neue"/>
                  <a:cs typeface="Helvetica Neue"/>
                  <a:sym typeface="Helvetica Neue"/>
                </a:rPr>
                <a:t> </a:t>
              </a:r>
              <a:r>
                <a:rPr lang="en-US" sz="1400" dirty="0" smtClean="0">
                  <a:ea typeface="Helvetica Neue"/>
                  <a:cs typeface="Helvetica Neue"/>
                  <a:sym typeface="Helvetica Neue"/>
                </a:rPr>
                <a:t>applications.</a:t>
              </a:r>
            </a:p>
            <a:p>
              <a:r>
                <a:rPr lang="en-US" sz="1400" dirty="0" smtClean="0">
                  <a:ea typeface="Helvetica Neue"/>
                  <a:cs typeface="Helvetica Neue"/>
                  <a:sym typeface="Helvetica Neue"/>
                </a:rPr>
                <a:t>(Feature available: 2021Q1)</a:t>
              </a:r>
              <a:endParaRPr sz="1400" dirty="0">
                <a:ea typeface="Helvetica Neue"/>
                <a:cs typeface="Helvetica Neue"/>
                <a:sym typeface="Helvetica Neue"/>
              </a:endParaRPr>
            </a:p>
          </p:txBody>
        </p:sp>
      </p:grpSp>
    </p:spTree>
    <p:extLst>
      <p:ext uri="{BB962C8B-B14F-4D97-AF65-F5344CB8AC3E}">
        <p14:creationId xmlns:p14="http://schemas.microsoft.com/office/powerpoint/2010/main" val="147758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62" y="3011267"/>
            <a:ext cx="3474433" cy="3657298"/>
          </a:xfrm>
          <a:prstGeom prst="rect">
            <a:avLst/>
          </a:prstGeom>
        </p:spPr>
      </p:pic>
      <p:sp>
        <p:nvSpPr>
          <p:cNvPr id="5" name="Rectangle 4"/>
          <p:cNvSpPr/>
          <p:nvPr/>
        </p:nvSpPr>
        <p:spPr>
          <a:xfrm>
            <a:off x="457200" y="1685505"/>
            <a:ext cx="7848716" cy="4105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1697579"/>
            <a:ext cx="7825251" cy="4093062"/>
          </a:xfrm>
          <a:prstGeom prst="rect">
            <a:avLst/>
          </a:prstGeom>
        </p:spPr>
      </p:pic>
      <p:sp>
        <p:nvSpPr>
          <p:cNvPr id="4" name="Rectangle 3"/>
          <p:cNvSpPr/>
          <p:nvPr/>
        </p:nvSpPr>
        <p:spPr>
          <a:xfrm>
            <a:off x="8282450" y="1685505"/>
            <a:ext cx="3414250" cy="40930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8394507" y="2257562"/>
            <a:ext cx="3335187" cy="2246769"/>
            <a:chOff x="8394507" y="2257562"/>
            <a:chExt cx="3335187" cy="2246769"/>
          </a:xfrm>
        </p:grpSpPr>
        <p:sp>
          <p:nvSpPr>
            <p:cNvPr id="11" name="TextBox 10"/>
            <p:cNvSpPr txBox="1"/>
            <p:nvPr/>
          </p:nvSpPr>
          <p:spPr>
            <a:xfrm>
              <a:off x="8540232" y="2257562"/>
              <a:ext cx="3189462" cy="2246769"/>
            </a:xfrm>
            <a:prstGeom prst="rect">
              <a:avLst/>
            </a:prstGeom>
            <a:noFill/>
          </p:spPr>
          <p:txBody>
            <a:bodyPr wrap="square" rtlCol="0">
              <a:spAutoFit/>
            </a:bodyPr>
            <a:lstStyle/>
            <a:p>
              <a:r>
                <a:rPr lang="en-US" sz="2000" b="1" dirty="0">
                  <a:latin typeface="+mj-lt"/>
                </a:rPr>
                <a:t>3 TEMP SENSORS</a:t>
              </a:r>
            </a:p>
            <a:p>
              <a:pPr marL="285750" indent="-285750">
                <a:buFont typeface="Arial" panose="020B0604020202020204" pitchFamily="34" charset="0"/>
                <a:buChar char="•"/>
              </a:pPr>
              <a:r>
                <a:rPr lang="en-US" sz="1600" dirty="0"/>
                <a:t>Combines sensor readings together with machine learning techniques to model temperatures accurately</a:t>
              </a:r>
            </a:p>
            <a:p>
              <a:pPr marL="285750" indent="-285750">
                <a:buFont typeface="Arial" panose="020B0604020202020204" pitchFamily="34" charset="0"/>
                <a:buChar char="•"/>
              </a:pPr>
              <a:endParaRPr lang="en-US" sz="1600" dirty="0"/>
            </a:p>
            <a:p>
              <a:endParaRPr lang="en-US" sz="2000" dirty="0"/>
            </a:p>
            <a:p>
              <a:endParaRPr lang="en-US" sz="2000" dirty="0"/>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4507" y="2405039"/>
              <a:ext cx="131508" cy="131508"/>
            </a:xfrm>
            <a:prstGeom prst="rect">
              <a:avLst/>
            </a:prstGeom>
          </p:spPr>
        </p:pic>
      </p:grpSp>
      <p:grpSp>
        <p:nvGrpSpPr>
          <p:cNvPr id="35" name="Group 34"/>
          <p:cNvGrpSpPr/>
          <p:nvPr/>
        </p:nvGrpSpPr>
        <p:grpSpPr>
          <a:xfrm>
            <a:off x="8401616" y="3744110"/>
            <a:ext cx="3328078" cy="1877437"/>
            <a:chOff x="8401616" y="3744110"/>
            <a:chExt cx="3328078" cy="1877437"/>
          </a:xfrm>
        </p:grpSpPr>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1616" y="3875079"/>
              <a:ext cx="131508" cy="131508"/>
            </a:xfrm>
            <a:prstGeom prst="rect">
              <a:avLst/>
            </a:prstGeom>
          </p:spPr>
        </p:pic>
        <p:sp>
          <p:nvSpPr>
            <p:cNvPr id="33" name="TextBox 32"/>
            <p:cNvSpPr txBox="1"/>
            <p:nvPr/>
          </p:nvSpPr>
          <p:spPr>
            <a:xfrm>
              <a:off x="8540232" y="3744110"/>
              <a:ext cx="3189462" cy="1877437"/>
            </a:xfrm>
            <a:prstGeom prst="rect">
              <a:avLst/>
            </a:prstGeom>
            <a:noFill/>
          </p:spPr>
          <p:txBody>
            <a:bodyPr wrap="square" rtlCol="0">
              <a:spAutoFit/>
            </a:bodyPr>
            <a:lstStyle/>
            <a:p>
              <a:r>
                <a:rPr lang="en-US" sz="2000" b="1" dirty="0">
                  <a:latin typeface="+mj-lt"/>
                </a:rPr>
                <a:t>MACHINE LEARNING</a:t>
              </a:r>
            </a:p>
            <a:p>
              <a:pPr marL="285750" indent="-285750">
                <a:buFont typeface="Arial" panose="020B0604020202020204" pitchFamily="34" charset="0"/>
                <a:buChar char="•"/>
              </a:pPr>
              <a:r>
                <a:rPr lang="en-US" sz="1600" dirty="0"/>
                <a:t>Observes measurements over time to produce predictions that are more accurate than those based on a single measurement.</a:t>
              </a:r>
            </a:p>
            <a:p>
              <a:pPr marL="285750" indent="-285750">
                <a:buFont typeface="Arial" panose="020B0604020202020204" pitchFamily="34" charset="0"/>
                <a:buChar char="•"/>
              </a:pPr>
              <a:endParaRPr lang="en-US" sz="1600" dirty="0"/>
            </a:p>
          </p:txBody>
        </p:sp>
      </p:grpSp>
      <p:sp>
        <p:nvSpPr>
          <p:cNvPr id="14" name="TextBox 13"/>
          <p:cNvSpPr txBox="1"/>
          <p:nvPr/>
        </p:nvSpPr>
        <p:spPr>
          <a:xfrm>
            <a:off x="457200" y="349809"/>
            <a:ext cx="5590572" cy="1152175"/>
          </a:xfrm>
          <a:prstGeom prst="rect">
            <a:avLst/>
          </a:prstGeom>
          <a:noFill/>
        </p:spPr>
        <p:txBody>
          <a:bodyPr wrap="square" rtlCol="0">
            <a:spAutoFit/>
          </a:bodyPr>
          <a:lstStyle/>
          <a:p>
            <a:pPr>
              <a:lnSpc>
                <a:spcPts val="4000"/>
              </a:lnSpc>
              <a:spcBef>
                <a:spcPts val="50"/>
              </a:spcBef>
              <a:spcAft>
                <a:spcPts val="50"/>
              </a:spcAft>
            </a:pPr>
            <a:r>
              <a:rPr lang="en-CA" sz="4800" dirty="0">
                <a:solidFill>
                  <a:srgbClr val="E31937"/>
                </a:solidFill>
                <a:latin typeface="Arial Black" panose="020B0A04020102020204" pitchFamily="34" charset="0"/>
              </a:rPr>
              <a:t>Temp</a:t>
            </a:r>
            <a:r>
              <a:rPr lang="en-CA" sz="4800" dirty="0">
                <a:latin typeface="Arial Black" panose="020B0A04020102020204" pitchFamily="34" charset="0"/>
              </a:rPr>
              <a:t/>
            </a:r>
            <a:br>
              <a:rPr lang="en-CA" sz="4800" dirty="0">
                <a:latin typeface="Arial Black" panose="020B0A04020102020204" pitchFamily="34" charset="0"/>
              </a:rPr>
            </a:br>
            <a:r>
              <a:rPr lang="en-CA" sz="4800" dirty="0">
                <a:solidFill>
                  <a:srgbClr val="58595B"/>
                </a:solidFill>
                <a:latin typeface="Arial Black" panose="020B0A04020102020204" pitchFamily="34" charset="0"/>
              </a:rPr>
              <a:t>Sensor</a:t>
            </a:r>
            <a:r>
              <a:rPr lang="en-CA" sz="4800" dirty="0">
                <a:solidFill>
                  <a:srgbClr val="FFFFFF"/>
                </a:solidFill>
                <a:latin typeface="Arial Black" panose="020B0A04020102020204" pitchFamily="34" charset="0"/>
              </a:rPr>
              <a:t> </a:t>
            </a:r>
            <a:r>
              <a:rPr lang="en-CA" sz="4800" dirty="0">
                <a:solidFill>
                  <a:srgbClr val="88898D"/>
                </a:solidFill>
                <a:latin typeface="Arial Black" panose="020B0A04020102020204" pitchFamily="34" charset="0"/>
              </a:rPr>
              <a:t>Fusion</a:t>
            </a:r>
          </a:p>
        </p:txBody>
      </p:sp>
    </p:spTree>
    <p:extLst>
      <p:ext uri="{BB962C8B-B14F-4D97-AF65-F5344CB8AC3E}">
        <p14:creationId xmlns:p14="http://schemas.microsoft.com/office/powerpoint/2010/main" val="3111183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62" y="3011267"/>
            <a:ext cx="3474433" cy="3657298"/>
          </a:xfrm>
          <a:prstGeom prst="rect">
            <a:avLst/>
          </a:prstGeom>
        </p:spPr>
      </p:pic>
      <p:sp>
        <p:nvSpPr>
          <p:cNvPr id="5" name="Rectangle 4"/>
          <p:cNvSpPr/>
          <p:nvPr/>
        </p:nvSpPr>
        <p:spPr>
          <a:xfrm>
            <a:off x="457200" y="1685505"/>
            <a:ext cx="7848716" cy="4105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1697579"/>
            <a:ext cx="7825250" cy="4093062"/>
          </a:xfrm>
          <a:prstGeom prst="rect">
            <a:avLst/>
          </a:prstGeom>
        </p:spPr>
      </p:pic>
      <p:sp>
        <p:nvSpPr>
          <p:cNvPr id="4" name="Rectangle 3"/>
          <p:cNvSpPr/>
          <p:nvPr/>
        </p:nvSpPr>
        <p:spPr>
          <a:xfrm>
            <a:off x="8282450" y="1697579"/>
            <a:ext cx="3414250" cy="41051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p:cNvSpPr txBox="1">
            <a:spLocks/>
          </p:cNvSpPr>
          <p:nvPr/>
        </p:nvSpPr>
        <p:spPr bwMode="auto">
          <a:xfrm>
            <a:off x="7720999" y="1801720"/>
            <a:ext cx="4081830" cy="8855766"/>
          </a:xfrm>
          <a:noFill/>
          <a:ln>
            <a:miter lim="800000"/>
            <a:headEnd/>
            <a:tailEnd/>
          </a:ln>
        </p:spPr>
        <p:txBody>
          <a:bodyPr vert="horz" wrap="square" numCol="1" anchor="t" anchorCtr="0" compatLnSpc="1">
            <a:prstTxWarp prst="textNoShape">
              <a:avLst/>
            </a:prstTxWarp>
          </a:bodyPr>
          <a:lstStyle>
            <a:defPPr>
              <a:defRPr lang="en-US"/>
            </a:defPPr>
            <a:lvl1pPr marL="0" algn="l" defTabSz="914400" rtl="0" eaLnBrk="1" latinLnBrk="0" hangingPunct="1">
              <a:defRPr sz="900" kern="1200">
                <a:solidFill>
                  <a:srgbClr val="2D292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85804" lvl="1">
              <a:spcBef>
                <a:spcPts val="2700"/>
              </a:spcBef>
            </a:pPr>
            <a:r>
              <a:rPr lang="en-US" sz="1600" dirty="0">
                <a:cs typeface="Arial" panose="020B0604020202020204" pitchFamily="34" charset="0"/>
              </a:rPr>
              <a:t>Combining sensor technologies to give better accuracy</a:t>
            </a:r>
          </a:p>
          <a:p>
            <a:pPr marL="885804" lvl="1">
              <a:spcBef>
                <a:spcPts val="2700"/>
              </a:spcBef>
            </a:pPr>
            <a:r>
              <a:rPr lang="en-US" sz="1600" dirty="0">
                <a:cs typeface="Arial" panose="020B0604020202020204" pitchFamily="34" charset="0"/>
              </a:rPr>
              <a:t>IR is 15 minutes faster than a wall-stat</a:t>
            </a:r>
          </a:p>
          <a:p>
            <a:pPr marL="885804" lvl="1">
              <a:spcBef>
                <a:spcPts val="2700"/>
              </a:spcBef>
            </a:pPr>
            <a:r>
              <a:rPr lang="en-US" sz="1600" dirty="0">
                <a:cs typeface="Arial" panose="020B0604020202020204" pitchFamily="34" charset="0"/>
              </a:rPr>
              <a:t>Save energy on occupancy, and vacancy cycles</a:t>
            </a:r>
          </a:p>
          <a:p>
            <a:pPr marL="885804" lvl="1">
              <a:spcBef>
                <a:spcPts val="2700"/>
              </a:spcBef>
            </a:pPr>
            <a:r>
              <a:rPr lang="en-US" sz="1600" dirty="0">
                <a:cs typeface="Arial" panose="020B0604020202020204" pitchFamily="34" charset="0"/>
              </a:rPr>
              <a:t>Calibrate to the desired temperature, at the desired location</a:t>
            </a:r>
          </a:p>
        </p:txBody>
      </p:sp>
      <p:sp>
        <p:nvSpPr>
          <p:cNvPr id="8" name="TextBox 7"/>
          <p:cNvSpPr txBox="1"/>
          <p:nvPr/>
        </p:nvSpPr>
        <p:spPr>
          <a:xfrm>
            <a:off x="457200" y="349809"/>
            <a:ext cx="5590572" cy="1152175"/>
          </a:xfrm>
          <a:prstGeom prst="rect">
            <a:avLst/>
          </a:prstGeom>
          <a:noFill/>
        </p:spPr>
        <p:txBody>
          <a:bodyPr wrap="square" rtlCol="0">
            <a:spAutoFit/>
          </a:bodyPr>
          <a:lstStyle/>
          <a:p>
            <a:pPr>
              <a:lnSpc>
                <a:spcPts val="4000"/>
              </a:lnSpc>
              <a:spcBef>
                <a:spcPts val="50"/>
              </a:spcBef>
              <a:spcAft>
                <a:spcPts val="50"/>
              </a:spcAft>
            </a:pPr>
            <a:r>
              <a:rPr lang="en-CA" sz="4800" dirty="0">
                <a:solidFill>
                  <a:srgbClr val="E31937"/>
                </a:solidFill>
                <a:latin typeface="Arial Black" panose="020B0A04020102020204" pitchFamily="34" charset="0"/>
              </a:rPr>
              <a:t>Temp</a:t>
            </a:r>
            <a:r>
              <a:rPr lang="en-CA" sz="4800" dirty="0">
                <a:latin typeface="Arial Black" panose="020B0A04020102020204" pitchFamily="34" charset="0"/>
              </a:rPr>
              <a:t/>
            </a:r>
            <a:br>
              <a:rPr lang="en-CA" sz="4800" dirty="0">
                <a:latin typeface="Arial Black" panose="020B0A04020102020204" pitchFamily="34" charset="0"/>
              </a:rPr>
            </a:br>
            <a:r>
              <a:rPr lang="en-CA" sz="4800" dirty="0">
                <a:solidFill>
                  <a:srgbClr val="58595B"/>
                </a:solidFill>
                <a:latin typeface="Arial Black" panose="020B0A04020102020204" pitchFamily="34" charset="0"/>
              </a:rPr>
              <a:t>Sensor</a:t>
            </a:r>
            <a:r>
              <a:rPr lang="en-CA" sz="4800" dirty="0">
                <a:solidFill>
                  <a:srgbClr val="FFFFFF"/>
                </a:solidFill>
                <a:latin typeface="Arial Black" panose="020B0A04020102020204" pitchFamily="34" charset="0"/>
              </a:rPr>
              <a:t> </a:t>
            </a:r>
            <a:r>
              <a:rPr lang="en-CA" sz="4800" dirty="0">
                <a:solidFill>
                  <a:srgbClr val="88898D"/>
                </a:solidFill>
                <a:latin typeface="Arial Black" panose="020B0A04020102020204" pitchFamily="34" charset="0"/>
              </a:rPr>
              <a:t>Fusion</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4507" y="1907199"/>
            <a:ext cx="131508" cy="13150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4507" y="2740319"/>
            <a:ext cx="131508" cy="13150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4507" y="3570558"/>
            <a:ext cx="131508" cy="13150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4507" y="4389496"/>
            <a:ext cx="131508" cy="131508"/>
          </a:xfrm>
          <a:prstGeom prst="rect">
            <a:avLst/>
          </a:prstGeom>
        </p:spPr>
      </p:pic>
    </p:spTree>
    <p:extLst>
      <p:ext uri="{BB962C8B-B14F-4D97-AF65-F5344CB8AC3E}">
        <p14:creationId xmlns:p14="http://schemas.microsoft.com/office/powerpoint/2010/main" val="2523818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500"/>
                                        <p:tgtEl>
                                          <p:spTgt spid="12">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fade">
                                      <p:cBhvr>
                                        <p:cTn id="18" dur="500"/>
                                        <p:tgtEl>
                                          <p:spTgt spid="12">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fade">
                                      <p:cBhvr>
                                        <p:cTn id="32" dur="500"/>
                                        <p:tgtEl>
                                          <p:spTgt spid="12">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87"/>
          <p:cNvSpPr txBox="1"/>
          <p:nvPr/>
        </p:nvSpPr>
        <p:spPr>
          <a:xfrm>
            <a:off x="528824" y="584226"/>
            <a:ext cx="9491850" cy="1217250"/>
          </a:xfrm>
          <a:prstGeom prst="rect">
            <a:avLst/>
          </a:prstGeom>
          <a:noFill/>
          <a:ln>
            <a:noFill/>
          </a:ln>
        </p:spPr>
        <p:txBody>
          <a:bodyPr spcFirstLastPara="1" wrap="square" lIns="31750" tIns="31750" rIns="31750" bIns="31750" anchor="t" anchorCtr="0">
            <a:noAutofit/>
          </a:bodyPr>
          <a:lstStyle/>
          <a:p>
            <a:pPr>
              <a:buClr>
                <a:srgbClr val="000000"/>
              </a:buClr>
              <a:buSzPts val="14400"/>
            </a:pPr>
            <a:r>
              <a:rPr lang="en-US" sz="4450">
                <a:latin typeface="Overpass Black"/>
                <a:ea typeface="Overpass Black"/>
                <a:cs typeface="Overpass Black"/>
                <a:sym typeface="Overpass Black"/>
              </a:rPr>
              <a:t>Energy Savings</a:t>
            </a:r>
            <a:r>
              <a:rPr lang="en-US" sz="4450">
                <a:solidFill>
                  <a:srgbClr val="C82506"/>
                </a:solidFill>
                <a:latin typeface="Overpass Black"/>
                <a:ea typeface="Overpass Black"/>
                <a:cs typeface="Overpass Black"/>
                <a:sym typeface="Overpass Black"/>
              </a:rPr>
              <a:t>.</a:t>
            </a:r>
            <a:endParaRPr sz="4450">
              <a:solidFill>
                <a:srgbClr val="C82506"/>
              </a:solidFill>
              <a:latin typeface="Overpass Black"/>
              <a:ea typeface="Overpass Black"/>
              <a:cs typeface="Overpass Black"/>
              <a:sym typeface="Overpass Black"/>
            </a:endParaRPr>
          </a:p>
          <a:p>
            <a:pPr>
              <a:buClr>
                <a:srgbClr val="000000"/>
              </a:buClr>
              <a:buSzPts val="14400"/>
            </a:pPr>
            <a:endParaRPr sz="4450">
              <a:latin typeface="Overpass Black"/>
              <a:ea typeface="Overpass Black"/>
              <a:cs typeface="Overpass Black"/>
              <a:sym typeface="Overpass Black"/>
            </a:endParaRPr>
          </a:p>
        </p:txBody>
      </p:sp>
      <p:pic>
        <p:nvPicPr>
          <p:cNvPr id="549" name="Google Shape;549;p87"/>
          <p:cNvPicPr preferRelativeResize="0"/>
          <p:nvPr/>
        </p:nvPicPr>
        <p:blipFill>
          <a:blip r:embed="rId3">
            <a:alphaModFix/>
          </a:blip>
          <a:stretch>
            <a:fillRect/>
          </a:stretch>
        </p:blipFill>
        <p:spPr>
          <a:xfrm>
            <a:off x="382100" y="1446213"/>
            <a:ext cx="5200650" cy="5029200"/>
          </a:xfrm>
          <a:prstGeom prst="rect">
            <a:avLst/>
          </a:prstGeom>
          <a:noFill/>
          <a:ln>
            <a:noFill/>
          </a:ln>
        </p:spPr>
      </p:pic>
      <p:sp>
        <p:nvSpPr>
          <p:cNvPr id="550" name="Google Shape;550;p87"/>
          <p:cNvSpPr txBox="1"/>
          <p:nvPr/>
        </p:nvSpPr>
        <p:spPr>
          <a:xfrm>
            <a:off x="8141558" y="1595363"/>
            <a:ext cx="3749351" cy="4092184"/>
          </a:xfrm>
          <a:prstGeom prst="rect">
            <a:avLst/>
          </a:prstGeom>
          <a:noFill/>
          <a:ln>
            <a:noFill/>
          </a:ln>
        </p:spPr>
        <p:txBody>
          <a:bodyPr spcFirstLastPara="1" wrap="square" lIns="45713" tIns="45713" rIns="45713" bIns="45713" anchor="t" anchorCtr="0">
            <a:noAutofit/>
          </a:bodyPr>
          <a:lstStyle/>
          <a:p>
            <a:r>
              <a:rPr lang="en-US" sz="1400" dirty="0" smtClean="0">
                <a:latin typeface="Roboto Light"/>
                <a:ea typeface="Roboto Light"/>
                <a:cs typeface="Roboto Light"/>
                <a:sym typeface="Roboto Light"/>
              </a:rPr>
              <a:t>Both </a:t>
            </a:r>
            <a:r>
              <a:rPr lang="en-US" sz="1400" dirty="0">
                <a:latin typeface="Roboto Light"/>
                <a:ea typeface="Roboto Light"/>
                <a:cs typeface="Roboto Light"/>
                <a:sym typeface="Roboto Light"/>
              </a:rPr>
              <a:t>graphs show a pre-heat </a:t>
            </a:r>
            <a:r>
              <a:rPr lang="en-US" sz="1400" dirty="0" smtClean="0">
                <a:latin typeface="Roboto Light"/>
                <a:ea typeface="Roboto Light"/>
                <a:cs typeface="Roboto Light"/>
                <a:sym typeface="Roboto Light"/>
              </a:rPr>
              <a:t>and </a:t>
            </a:r>
            <a:r>
              <a:rPr lang="en-US" sz="1400" dirty="0">
                <a:latin typeface="Roboto Light"/>
                <a:ea typeface="Roboto Light"/>
                <a:cs typeface="Roboto Light"/>
                <a:sym typeface="Roboto Light"/>
              </a:rPr>
              <a:t>how the system responds. The top graph is controlled by the thermostat, the bottom by the sensor hub.</a:t>
            </a:r>
            <a:endParaRPr sz="1400" dirty="0">
              <a:latin typeface="Roboto Light"/>
              <a:ea typeface="Roboto Light"/>
              <a:cs typeface="Roboto Light"/>
              <a:sym typeface="Roboto Light"/>
            </a:endParaRPr>
          </a:p>
          <a:p>
            <a:endParaRPr sz="1400" dirty="0">
              <a:latin typeface="Roboto Light"/>
              <a:ea typeface="Roboto Light"/>
              <a:cs typeface="Roboto Light"/>
              <a:sym typeface="Roboto Light"/>
            </a:endParaRPr>
          </a:p>
          <a:p>
            <a:r>
              <a:rPr lang="en-US" sz="1400" dirty="0">
                <a:latin typeface="Roboto Light"/>
                <a:ea typeface="Roboto Light"/>
                <a:cs typeface="Roboto Light"/>
                <a:sym typeface="Roboto Light"/>
              </a:rPr>
              <a:t>As you can see, the system is active for much less time using the sensor hub, and the total energy savings are </a:t>
            </a:r>
            <a:r>
              <a:rPr lang="en-US" sz="1400" dirty="0" smtClean="0">
                <a:latin typeface="Roboto Light"/>
                <a:ea typeface="Roboto Light"/>
                <a:cs typeface="Roboto Light"/>
                <a:sym typeface="Roboto Light"/>
              </a:rPr>
              <a:t>significant</a:t>
            </a:r>
          </a:p>
          <a:p>
            <a:endParaRPr lang="en-US" sz="1400" dirty="0">
              <a:latin typeface="Roboto Light"/>
              <a:ea typeface="Roboto Light"/>
              <a:cs typeface="Roboto Light"/>
              <a:sym typeface="Roboto Light"/>
            </a:endParaRPr>
          </a:p>
          <a:p>
            <a:pPr lvl="0"/>
            <a:r>
              <a:rPr lang="en-US" sz="1400" dirty="0"/>
              <a:t>After applying supply air at 40C, It took 1 min 15 sec for a traditional thermostat to </a:t>
            </a:r>
            <a:r>
              <a:rPr lang="en-US" sz="1400" dirty="0" smtClean="0"/>
              <a:t>achieve its </a:t>
            </a:r>
            <a:r>
              <a:rPr lang="en-US" sz="1400" dirty="0" err="1" smtClean="0"/>
              <a:t>its</a:t>
            </a:r>
            <a:r>
              <a:rPr lang="en-US" sz="1400" dirty="0" smtClean="0"/>
              <a:t> </a:t>
            </a:r>
            <a:r>
              <a:rPr lang="en-US" sz="1400" dirty="0"/>
              <a:t>22C </a:t>
            </a:r>
            <a:r>
              <a:rPr lang="en-US" sz="1400" dirty="0" err="1"/>
              <a:t>setpoint</a:t>
            </a:r>
            <a:r>
              <a:rPr lang="en-US" sz="1400" dirty="0"/>
              <a:t>. The supply air had an undershoot of 15C </a:t>
            </a:r>
            <a:r>
              <a:rPr lang="en-US" sz="1400" dirty="0" smtClean="0"/>
              <a:t>to </a:t>
            </a:r>
            <a:r>
              <a:rPr lang="en-US" sz="1400" dirty="0"/>
              <a:t>bring the temperature back down.</a:t>
            </a:r>
          </a:p>
          <a:p>
            <a:pPr lvl="0"/>
            <a:endParaRPr lang="en-US" sz="1400" dirty="0"/>
          </a:p>
          <a:p>
            <a:pPr lvl="0"/>
            <a:r>
              <a:rPr lang="en-US" sz="1400" dirty="0"/>
              <a:t>In contrast, the hubs fast reaction only required 38C supply air for 10 seconds and resulted in no undershoot.</a:t>
            </a:r>
          </a:p>
          <a:p>
            <a:endParaRPr sz="1500" dirty="0">
              <a:latin typeface="Roboto Light"/>
              <a:ea typeface="Roboto Light"/>
              <a:cs typeface="Roboto Light"/>
              <a:sym typeface="Roboto Light"/>
            </a:endParaRPr>
          </a:p>
        </p:txBody>
      </p:sp>
      <p:pic>
        <p:nvPicPr>
          <p:cNvPr id="551" name="Google Shape;551;p87"/>
          <p:cNvPicPr preferRelativeResize="0"/>
          <p:nvPr/>
        </p:nvPicPr>
        <p:blipFill rotWithShape="1">
          <a:blip r:embed="rId4">
            <a:alphaModFix/>
          </a:blip>
          <a:srcRect/>
          <a:stretch/>
        </p:blipFill>
        <p:spPr>
          <a:xfrm>
            <a:off x="10717739" y="5965843"/>
            <a:ext cx="1019413" cy="534763"/>
          </a:xfrm>
          <a:prstGeom prst="rect">
            <a:avLst/>
          </a:prstGeom>
          <a:noFill/>
          <a:ln>
            <a:noFill/>
          </a:ln>
        </p:spPr>
      </p:pic>
      <p:sp>
        <p:nvSpPr>
          <p:cNvPr id="2" name="Line Callout 1 1"/>
          <p:cNvSpPr/>
          <p:nvPr/>
        </p:nvSpPr>
        <p:spPr>
          <a:xfrm>
            <a:off x="5933080" y="1614174"/>
            <a:ext cx="1720264" cy="879360"/>
          </a:xfrm>
          <a:prstGeom prst="borderCallout1">
            <a:avLst>
              <a:gd name="adj1" fmla="val 18750"/>
              <a:gd name="adj2" fmla="val -8333"/>
              <a:gd name="adj3" fmla="val 73057"/>
              <a:gd name="adj4" fmla="val -96375"/>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1000" dirty="0">
                <a:latin typeface="Roboto Light"/>
                <a:ea typeface="Roboto Light"/>
                <a:cs typeface="Roboto Light"/>
                <a:sym typeface="Roboto Light"/>
              </a:rPr>
              <a:t>The yellow plot shows the supply air temperature used to control the temperature in a large open office space. </a:t>
            </a:r>
          </a:p>
        </p:txBody>
      </p:sp>
      <p:sp>
        <p:nvSpPr>
          <p:cNvPr id="7" name="Line Callout 1 6"/>
          <p:cNvSpPr/>
          <p:nvPr/>
        </p:nvSpPr>
        <p:spPr>
          <a:xfrm>
            <a:off x="5933080" y="4643952"/>
            <a:ext cx="1720264" cy="879360"/>
          </a:xfrm>
          <a:prstGeom prst="borderCallout1">
            <a:avLst>
              <a:gd name="adj1" fmla="val 18750"/>
              <a:gd name="adj2" fmla="val -8333"/>
              <a:gd name="adj3" fmla="val 59910"/>
              <a:gd name="adj4" fmla="val -121425"/>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1000" dirty="0">
                <a:latin typeface="Roboto Light"/>
                <a:ea typeface="Roboto Light"/>
                <a:cs typeface="Roboto Light"/>
                <a:sym typeface="Roboto Light"/>
              </a:rPr>
              <a:t>The red plot is the temperature measured by the sensor hub in the space</a:t>
            </a:r>
          </a:p>
        </p:txBody>
      </p:sp>
      <p:sp>
        <p:nvSpPr>
          <p:cNvPr id="8" name="Line Callout 1 7"/>
          <p:cNvSpPr/>
          <p:nvPr/>
        </p:nvSpPr>
        <p:spPr>
          <a:xfrm>
            <a:off x="5933080" y="3129063"/>
            <a:ext cx="1720264" cy="879360"/>
          </a:xfrm>
          <a:prstGeom prst="borderCallout1">
            <a:avLst>
              <a:gd name="adj1" fmla="val 18750"/>
              <a:gd name="adj2" fmla="val -8333"/>
              <a:gd name="adj3" fmla="val -50051"/>
              <a:gd name="adj4" fmla="val -132423"/>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1000" dirty="0">
                <a:latin typeface="Roboto Light"/>
                <a:ea typeface="Roboto Light"/>
                <a:cs typeface="Roboto Light"/>
                <a:sym typeface="Roboto Light"/>
              </a:rPr>
              <a:t>The blue plot is the temperature measured by a traditional thermostat in the same space.</a:t>
            </a:r>
          </a:p>
        </p:txBody>
      </p:sp>
      <p:sp>
        <p:nvSpPr>
          <p:cNvPr id="9" name="Google Shape;550;p87"/>
          <p:cNvSpPr txBox="1"/>
          <p:nvPr/>
        </p:nvSpPr>
        <p:spPr>
          <a:xfrm>
            <a:off x="6559179" y="584226"/>
            <a:ext cx="4560766" cy="1352745"/>
          </a:xfrm>
          <a:prstGeom prst="rect">
            <a:avLst/>
          </a:prstGeom>
          <a:noFill/>
          <a:ln>
            <a:noFill/>
          </a:ln>
        </p:spPr>
        <p:txBody>
          <a:bodyPr spcFirstLastPara="1" wrap="square" lIns="45713" tIns="45713" rIns="45713" bIns="45713" anchor="t" anchorCtr="0">
            <a:noAutofit/>
          </a:bodyPr>
          <a:lstStyle/>
          <a:p>
            <a:r>
              <a:rPr lang="en-US" sz="2400" b="1" dirty="0">
                <a:latin typeface="Roboto"/>
                <a:ea typeface="Roboto"/>
                <a:cs typeface="Roboto"/>
                <a:sym typeface="Roboto"/>
              </a:rPr>
              <a:t>Superior Temperature Sensor</a:t>
            </a:r>
            <a:endParaRPr sz="2400" b="1" dirty="0">
              <a:latin typeface="Roboto"/>
              <a:ea typeface="Roboto"/>
              <a:cs typeface="Roboto"/>
              <a:sym typeface="Roboto"/>
            </a:endParaRPr>
          </a:p>
          <a:p>
            <a:r>
              <a:rPr lang="en-US" sz="1500" b="1" dirty="0">
                <a:latin typeface="Roboto"/>
                <a:ea typeface="Roboto"/>
                <a:cs typeface="Roboto"/>
                <a:sym typeface="Roboto"/>
              </a:rPr>
              <a:t>Sensor Hub Mounting Height is 4.6m (15 </a:t>
            </a:r>
            <a:r>
              <a:rPr lang="en-US" sz="1500" b="1" dirty="0" err="1">
                <a:latin typeface="Roboto"/>
                <a:ea typeface="Roboto"/>
                <a:cs typeface="Roboto"/>
                <a:sym typeface="Roboto"/>
              </a:rPr>
              <a:t>ft</a:t>
            </a:r>
            <a:r>
              <a:rPr lang="en-US" sz="1500" b="1" dirty="0" smtClean="0">
                <a:latin typeface="Roboto"/>
                <a:ea typeface="Roboto"/>
                <a:cs typeface="Roboto"/>
                <a:sym typeface="Roboto"/>
              </a:rPr>
              <a:t>)</a:t>
            </a:r>
            <a:endParaRPr sz="1500" b="1" dirty="0">
              <a:latin typeface="Roboto"/>
              <a:ea typeface="Roboto"/>
              <a:cs typeface="Roboto"/>
              <a:sym typeface="Roboto"/>
            </a:endParaRPr>
          </a:p>
        </p:txBody>
      </p:sp>
    </p:spTree>
    <p:extLst>
      <p:ext uri="{BB962C8B-B14F-4D97-AF65-F5344CB8AC3E}">
        <p14:creationId xmlns:p14="http://schemas.microsoft.com/office/powerpoint/2010/main" val="288014011"/>
      </p:ext>
    </p:extLst>
  </p:cSld>
  <p:clrMapOvr>
    <a:masterClrMapping/>
  </p:clrMapOvr>
</p:sld>
</file>

<file path=ppt/theme/theme1.xml><?xml version="1.0" encoding="utf-8"?>
<a:theme xmlns:a="http://schemas.openxmlformats.org/drawingml/2006/main" name="Office Theme">
  <a:themeElements>
    <a:clrScheme name="Delta Presentations">
      <a:dk1>
        <a:srgbClr val="000000"/>
      </a:dk1>
      <a:lt1>
        <a:sysClr val="window" lastClr="FFFFFF"/>
      </a:lt1>
      <a:dk2>
        <a:srgbClr val="E31937"/>
      </a:dk2>
      <a:lt2>
        <a:srgbClr val="898A8C"/>
      </a:lt2>
      <a:accent1>
        <a:srgbClr val="58595B"/>
      </a:accent1>
      <a:accent2>
        <a:srgbClr val="7F7F7F"/>
      </a:accent2>
      <a:accent3>
        <a:srgbClr val="A5A5A5"/>
      </a:accent3>
      <a:accent4>
        <a:srgbClr val="710C1B"/>
      </a:accent4>
      <a:accent5>
        <a:srgbClr val="AA1229"/>
      </a:accent5>
      <a:accent6>
        <a:srgbClr val="42B4E6"/>
      </a:accent6>
      <a:hlink>
        <a:srgbClr val="FFD100"/>
      </a:hlink>
      <a:folHlink>
        <a:srgbClr val="42B4E6"/>
      </a:folHlink>
    </a:clrScheme>
    <a:fontScheme name="Delta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7268</TotalTime>
  <Words>2268</Words>
  <Application>Microsoft Office PowerPoint</Application>
  <PresentationFormat>Widescreen</PresentationFormat>
  <Paragraphs>221</Paragraphs>
  <Slides>19</Slides>
  <Notes>18</Notes>
  <HiddenSlides>0</HiddenSlides>
  <MMClips>3</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19</vt:i4>
      </vt:variant>
    </vt:vector>
  </HeadingPairs>
  <TitlesOfParts>
    <vt:vector size="38" baseType="lpstr">
      <vt:lpstr>Arial</vt:lpstr>
      <vt:lpstr>Arial Black</vt:lpstr>
      <vt:lpstr>Arial Narrow</vt:lpstr>
      <vt:lpstr>Calibri</vt:lpstr>
      <vt:lpstr>Helvetica Neue</vt:lpstr>
      <vt:lpstr>Jomolhari</vt:lpstr>
      <vt:lpstr>Lucida Grande</vt:lpstr>
      <vt:lpstr>Montserrat Medium</vt:lpstr>
      <vt:lpstr>Overpass</vt:lpstr>
      <vt:lpstr>Overpass Black</vt:lpstr>
      <vt:lpstr>Overpass Light</vt:lpstr>
      <vt:lpstr>Overpass Thin</vt:lpstr>
      <vt:lpstr>新細明體</vt:lpstr>
      <vt:lpstr>Roboto</vt:lpstr>
      <vt:lpstr>Roboto Light</vt:lpstr>
      <vt:lpstr>Roboto Medium</vt:lpstr>
      <vt:lpstr>Office Theme</vt:lpstr>
      <vt:lpstr>White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Murphy</dc:creator>
  <cp:lastModifiedBy>Gamal Mustapha</cp:lastModifiedBy>
  <cp:revision>213</cp:revision>
  <cp:lastPrinted>2019-10-29T20:27:40Z</cp:lastPrinted>
  <dcterms:created xsi:type="dcterms:W3CDTF">2018-05-30T21:31:27Z</dcterms:created>
  <dcterms:modified xsi:type="dcterms:W3CDTF">2020-07-26T19:51:51Z</dcterms:modified>
</cp:coreProperties>
</file>